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29"/>
  </p:notesMasterIdLst>
  <p:sldIdLst>
    <p:sldId id="365" r:id="rId3"/>
    <p:sldId id="308" r:id="rId4"/>
    <p:sldId id="323" r:id="rId5"/>
    <p:sldId id="367" r:id="rId6"/>
    <p:sldId id="325" r:id="rId7"/>
    <p:sldId id="327" r:id="rId8"/>
    <p:sldId id="329" r:id="rId9"/>
    <p:sldId id="331" r:id="rId10"/>
    <p:sldId id="333" r:id="rId11"/>
    <p:sldId id="335" r:id="rId12"/>
    <p:sldId id="337" r:id="rId13"/>
    <p:sldId id="339" r:id="rId14"/>
    <p:sldId id="341" r:id="rId15"/>
    <p:sldId id="343" r:id="rId16"/>
    <p:sldId id="344" r:id="rId17"/>
    <p:sldId id="346" r:id="rId18"/>
    <p:sldId id="348" r:id="rId19"/>
    <p:sldId id="350" r:id="rId20"/>
    <p:sldId id="352" r:id="rId21"/>
    <p:sldId id="354" r:id="rId22"/>
    <p:sldId id="356" r:id="rId23"/>
    <p:sldId id="359" r:id="rId24"/>
    <p:sldId id="358" r:id="rId25"/>
    <p:sldId id="361" r:id="rId26"/>
    <p:sldId id="288" r:id="rId27"/>
    <p:sldId id="363" r:id="rId2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AB6FC-CD39-424E-962A-D59980D07F38}" type="datetimeFigureOut">
              <a:rPr lang="vi-VN" smtClean="0"/>
              <a:t>17/09/2021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40452-B036-4331-850A-74C61B4DC5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8037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2381125C-D3F9-4E77-91E4-66DCF605B1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316C8120-33C2-46B6-BE36-4F5D4DD0C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5776CC7F-57E5-4D89-A3A4-C765BEC96E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25A356-D111-46A6-BDD7-444BC3DE0F4D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589DBFB8-D759-4003-838D-A18D387101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1195056D-599F-4C4C-B6C1-D9FF4FF428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EFF10015-5618-438D-9D55-A1FAC7370C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AEF3E19A-EFDA-4E21-B661-18EA75E4B6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011AF1-052A-4075-B0B2-99FFF8EB79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C077C7-1B51-49F7-A8DC-AA75413726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B822D2-48EF-4FB4-928C-7E3C182D6A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F66DF-A139-4F6A-B8E0-DE75A468537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9140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EA27DE-F997-462E-973C-A86EF25E4F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CDC38F-DB1D-4AFA-B4A6-C1ED5F926E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C2340F-64CF-4AE7-A23B-8E8F1A7C6C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02E83E-AE92-4379-8C4C-418B44B2EC1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70336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22B2D9-7A11-42B8-A25B-C965FE9013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5B158D-92D9-41A0-9906-B667E990EE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BD5D7A-E546-42B2-9443-ED2821F408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F1E5F5-3E40-4DDF-82F7-377D9D2F8E8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48397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A6FDF9-D68C-4C5C-BFA7-9AF64F2EED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3D41F7-8CB3-4E95-8E03-945BE26379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F6C3F5-8D85-4F61-939A-A4A864D1D0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7A8F8-33D6-4332-BB83-971EC79A28C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4189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342ABB-8D7A-47F6-A830-9D975243DC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9D0781-5294-4C21-A1F1-DE5353EDFC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121E42-7167-4662-BC7A-F4D6797F8C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5E5BE-96C4-46EE-88A9-35CD8C89EF9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33574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8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BF82469-ABD7-4B0D-8FEE-C5BFA67141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03036EE-505D-4469-8205-192BE0124A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ED2FC65-C99D-41B6-8A33-22568543D8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1CF4A-90BE-46FF-8C6A-27927D0FC41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58614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938598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36D3604-FC30-4BDF-8DAB-DE557747CA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7F97420-268E-4E9D-BDAE-E201339829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BEB80DB-6ED3-43E0-B453-7DAF301116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2934F6-DF5B-41B3-919D-B07C41568FD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70864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6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B9B58-9A7C-4134-9A02-8FB82B5B4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53047-C38E-478E-8CB2-88E17DAE2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ADE75-7DC5-4DA2-9671-011E2A8D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C967E-4E8B-425E-977F-5B1129073DA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41783020"/>
      </p:ext>
    </p:extLst>
  </p:cSld>
  <p:clrMapOvr>
    <a:masterClrMapping/>
  </p:clrMapOvr>
  <p:transition>
    <p:check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B9CF-94D0-440E-B2C8-F70CF86109C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CDFD-89CF-4C4A-8DC1-D73608BBD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73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B9CF-94D0-440E-B2C8-F70CF86109C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CDFD-89CF-4C4A-8DC1-D73608BBD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52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B9CF-94D0-440E-B2C8-F70CF86109C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CDFD-89CF-4C4A-8DC1-D73608BBD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8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AD7014-9C2B-44DE-9F8E-5CF7FF30B7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96D8F2-5E16-4696-A78F-73708C7AC4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000113-43C0-4EAA-B042-2EE61A2BB6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5594E5-715A-45C8-AE10-350B29BE30D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9907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B9CF-94D0-440E-B2C8-F70CF86109C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CDFD-89CF-4C4A-8DC1-D73608BBD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51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B9CF-94D0-440E-B2C8-F70CF86109C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CDFD-89CF-4C4A-8DC1-D73608BBD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37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B9CF-94D0-440E-B2C8-F70CF86109C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CDFD-89CF-4C4A-8DC1-D73608BBD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03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B9CF-94D0-440E-B2C8-F70CF86109C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CDFD-89CF-4C4A-8DC1-D73608BBD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73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B9CF-94D0-440E-B2C8-F70CF86109C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CDFD-89CF-4C4A-8DC1-D73608BBD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77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B9CF-94D0-440E-B2C8-F70CF86109C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CDFD-89CF-4C4A-8DC1-D73608BBD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999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B9CF-94D0-440E-B2C8-F70CF86109C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CDFD-89CF-4C4A-8DC1-D73608BBD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920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B9CF-94D0-440E-B2C8-F70CF86109C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CDFD-89CF-4C4A-8DC1-D73608BBD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039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45867-DE73-435D-880B-390F02249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10758"/>
      </p:ext>
    </p:extLst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C31D94-BC8E-44F5-AEB3-4150D058F5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4BABE3-AB50-4C53-BE62-29291E66E4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5AB641-B3E6-485A-ACE2-FDD9B5761A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98526C-12BB-4838-85A2-0019BFB3F20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9138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9079C9-3E5A-4AE9-914D-BE32B4DBAA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D00B5F-571C-46E4-8CFF-FA494C6B3A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AC987E-8591-44BD-AB2E-D818B6A64C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C4848F-5FCA-4E4E-AB7F-0AE43E52EB0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39940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0C776B6-B0C1-4918-8424-7AECF1F603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E29ED53-C5E6-499B-802D-57F938CA10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5DE982A-71AA-4670-A966-83BC485E71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C1E6EA-BB5F-446A-8C1E-2232D4CC0C3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9692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8BC5617-A50D-42BA-A17A-2B9B447A34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3C52410-4D1A-4B51-9F6C-73E0B4C5FC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825051B-32F4-4A7A-A814-361849FD98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DD591-D98C-4E03-BF47-37DF64E660B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2707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43DA2E5-6697-4AF7-9739-7C1786464A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FFC7261-92EC-404B-B3CD-D92B03C090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BEC9E53-AB33-4BED-A657-9144F4A82B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A4A42-1681-4A08-94E3-AEB2D4A39BB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89300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76F937-FFE8-435E-A33E-727EC14BF4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9089D2-BDC1-429B-BF20-A80C225688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2E078A-B076-4DDE-B5A2-E8087314ED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12CFD1-A6E9-4766-9FDD-E08E410C1A0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18741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00B4E6-ED50-4009-A8EE-829D3ED8B8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2CB266-D2FC-4F6F-9CDE-4EBF76B5DD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EBE711-7924-464C-8382-A3D47FDDD5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A550D-F935-4466-922E-2D684F5316E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28434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5901395-8CCB-4ED8-81A1-9F17D710D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7F84C7F-DA1B-49E3-8866-ECDB4374BC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B102D49-C28B-48B6-8F54-76F7CA5ABC3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67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B0F4CF8-227D-4632-93CF-6BB207D74F4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67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36805E1-147C-40D7-8A50-8BB89878C3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67"/>
            </a:lvl1pPr>
          </a:lstStyle>
          <a:p>
            <a:fld id="{082AE35A-0090-43B8-BFC8-15F1A0C8A44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2123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3B9CF-94D0-440E-B2C8-F70CF86109C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8CDFD-89CF-4C4A-8DC1-D73608BBD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5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png"/><Relationship Id="rId9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gif"/><Relationship Id="rId4" Type="http://schemas.openxmlformats.org/officeDocument/2006/relationships/image" Target="../media/image4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Kênh hình LSTG\Kênh hình LSTG lớp 7\14. Mot doan Van ly truong thanh.JPG">
            <a:extLst>
              <a:ext uri="{FF2B5EF4-FFF2-40B4-BE49-F238E27FC236}">
                <a16:creationId xmlns:a16="http://schemas.microsoft.com/office/drawing/2014/main" id="{5D20F2DE-4B34-476B-B103-84C622D5F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7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D7D018A-3CE6-4C6C-8BC5-1C5C41978B7B}"/>
              </a:ext>
            </a:extLst>
          </p:cNvPr>
          <p:cNvSpPr txBox="1">
            <a:spLocks/>
          </p:cNvSpPr>
          <p:nvPr/>
        </p:nvSpPr>
        <p:spPr bwMode="auto">
          <a:xfrm>
            <a:off x="2015836" y="1066800"/>
            <a:ext cx="816032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15" tIns="46457" rIns="92915" bIns="46457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4(</a:t>
            </a:r>
            <a:r>
              <a:rPr lang="en-US" sz="6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vi-VN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6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WordArt 5">
            <a:extLst>
              <a:ext uri="{FF2B5EF4-FFF2-40B4-BE49-F238E27FC236}">
                <a16:creationId xmlns:a16="http://schemas.microsoft.com/office/drawing/2014/main" id="{BDE421BC-2E08-4CDE-9929-727757629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9058" y="2209800"/>
            <a:ext cx="10869084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vi-VN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 QUỐC THỜI PHONG KIẾN</a:t>
            </a:r>
          </a:p>
        </p:txBody>
      </p:sp>
      <p:sp>
        <p:nvSpPr>
          <p:cNvPr id="5" name="WordArt 5">
            <a:extLst>
              <a:ext uri="{FF2B5EF4-FFF2-40B4-BE49-F238E27FC236}">
                <a16:creationId xmlns:a16="http://schemas.microsoft.com/office/drawing/2014/main" id="{6708B3A7-EC91-45CC-955E-18D34CE3E6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4367" y="145473"/>
            <a:ext cx="10869084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vi-VN" sz="40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5">
            <a:extLst>
              <a:ext uri="{FF2B5EF4-FFF2-40B4-BE49-F238E27FC236}">
                <a16:creationId xmlns:a16="http://schemas.microsoft.com/office/drawing/2014/main" id="{383E0658-1933-40BB-96CD-A775DFC3B5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53642" y="145473"/>
            <a:ext cx="10869084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vi-VN" sz="40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>
            <a:extLst>
              <a:ext uri="{FF2B5EF4-FFF2-40B4-BE49-F238E27FC236}">
                <a16:creationId xmlns:a16="http://schemas.microsoft.com/office/drawing/2014/main" id="{9F84C0D4-5F61-4D38-A33A-5AD8347A6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34"/>
            <a:ext cx="12192000" cy="682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 descr="http://t0.gstatic.com/images?q=tbn:ANd9GcRhJqQ8m7MBEAmGrX_j0UsIdFfX5PQbZ4w_R4enx0M7Ax_-E463">
            <a:extLst>
              <a:ext uri="{FF2B5EF4-FFF2-40B4-BE49-F238E27FC236}">
                <a16:creationId xmlns:a16="http://schemas.microsoft.com/office/drawing/2014/main" id="{2BE1901B-3262-4BCD-A98E-342FE0FBC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524001"/>
            <a:ext cx="10972800" cy="492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Oval 4">
            <a:extLst>
              <a:ext uri="{FF2B5EF4-FFF2-40B4-BE49-F238E27FC236}">
                <a16:creationId xmlns:a16="http://schemas.microsoft.com/office/drawing/2014/main" id="{323EAAB6-7C7B-4358-BF03-1C545D802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3200" y="-133350"/>
            <a:ext cx="12395200" cy="129540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915" tIns="46457" rIns="92915" bIns="46457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</a:rPr>
              <a:t>* Trung Quốc trở thành quê hương thứ hai của Phật giáo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FEA415-FC7F-4570-ABAE-A3223AF11E3A}"/>
              </a:ext>
            </a:extLst>
          </p:cNvPr>
          <p:cNvSpPr/>
          <p:nvPr/>
        </p:nvSpPr>
        <p:spPr>
          <a:xfrm>
            <a:off x="3454400" y="3733800"/>
            <a:ext cx="14224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915" tIns="46457" rIns="92915" bIns="46457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 err="1">
                <a:solidFill>
                  <a:srgbClr val="002060"/>
                </a:solidFill>
                <a:latin typeface="Arial"/>
              </a:rPr>
              <a:t>Ấn</a:t>
            </a:r>
            <a:r>
              <a:rPr lang="en-US" sz="2400" b="1" i="1" dirty="0">
                <a:solidFill>
                  <a:srgbClr val="002060"/>
                </a:solidFill>
                <a:latin typeface="Arial"/>
              </a:rPr>
              <a:t> 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</a:rPr>
              <a:t>Độ</a:t>
            </a:r>
            <a:endParaRPr lang="en-US" sz="2400" b="1" i="1" dirty="0">
              <a:solidFill>
                <a:srgbClr val="002060"/>
              </a:solidFill>
              <a:latin typeface="Arial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50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4C84D4B3-7F4C-4EBF-A1D7-BEE4EFB217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3200" y="16934"/>
            <a:ext cx="10972800" cy="412751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Phật giáo dưới thời Bắc Tống</a:t>
            </a:r>
          </a:p>
        </p:txBody>
      </p:sp>
      <p:pic>
        <p:nvPicPr>
          <p:cNvPr id="32771" name="Picture 2" descr="Blog du lich, viet nam, chau a">
            <a:extLst>
              <a:ext uri="{FF2B5EF4-FFF2-40B4-BE49-F238E27FC236}">
                <a16:creationId xmlns:a16="http://schemas.microsoft.com/office/drawing/2014/main" id="{D8CCEEBC-86FE-4130-AEAC-EC69266A3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7200"/>
            <a:ext cx="6474884" cy="320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https://encrypted-tbn2.google.com/images?q=tbn:ANd9GcS_oKHf6MvOq7uTKbI1zcJ1OVAtqsBxpdAhWlNOI6gy0iuVrqNN">
            <a:extLst>
              <a:ext uri="{FF2B5EF4-FFF2-40B4-BE49-F238E27FC236}">
                <a16:creationId xmlns:a16="http://schemas.microsoft.com/office/drawing/2014/main" id="{8BFB065B-9C3F-4077-94DC-D56B3AE3F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457200"/>
            <a:ext cx="5842000" cy="322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7" descr="http://upload.wikimedia.org/wikipedia/commons/thumb/c/c9/Samye_Tibet.jpg/220px-Samye_Tibet.jpg">
            <a:extLst>
              <a:ext uri="{FF2B5EF4-FFF2-40B4-BE49-F238E27FC236}">
                <a16:creationId xmlns:a16="http://schemas.microsoft.com/office/drawing/2014/main" id="{1A3A1B0B-AE0B-4073-BBAB-084FC6F90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66067"/>
            <a:ext cx="5865284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6">
            <a:extLst>
              <a:ext uri="{FF2B5EF4-FFF2-40B4-BE49-F238E27FC236}">
                <a16:creationId xmlns:a16="http://schemas.microsoft.com/office/drawing/2014/main" id="{84529A08-A5D6-4232-B9DF-73F28A3DF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57600"/>
            <a:ext cx="5689600" cy="83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5" tIns="46457" rIns="92915" bIns="464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tu viện Samye, tu viện Phật giáo đầu tiên ở Tây Tạng</a:t>
            </a:r>
            <a:endParaRPr lang="en-US" altLang="en-US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5" name="Picture 9" descr="https://encrypted-tbn1.google.com/images?q=tbn:ANd9GcTa_OC0Jyj9_brS5rLmtHm2U4O3bOeH7Icm1XYNSdgx8jS0gz-N">
            <a:extLst>
              <a:ext uri="{FF2B5EF4-FFF2-40B4-BE49-F238E27FC236}">
                <a16:creationId xmlns:a16="http://schemas.microsoft.com/office/drawing/2014/main" id="{B7F75D13-9312-4163-8301-0CB5CC6D8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285" y="3672417"/>
            <a:ext cx="6326716" cy="320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Rounded Rectangle 8">
            <a:extLst>
              <a:ext uri="{FF2B5EF4-FFF2-40B4-BE49-F238E27FC236}">
                <a16:creationId xmlns:a16="http://schemas.microsoft.com/office/drawing/2014/main" id="{8385E217-93C0-4A9A-AC92-4F0F12C97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2800" y="3685117"/>
            <a:ext cx="4267200" cy="381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915" tIns="46457" rIns="92915" bIns="46457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Phật giáo ở Tây tạng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4" grpId="0"/>
      <p:bldP spid="327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>
            <a:extLst>
              <a:ext uri="{FF2B5EF4-FFF2-40B4-BE49-F238E27FC236}">
                <a16:creationId xmlns:a16="http://schemas.microsoft.com/office/drawing/2014/main" id="{7BC64BFB-A2C5-4ADC-BFA5-D71400CF5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34"/>
            <a:ext cx="12192000" cy="682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Rectangle 5">
            <a:extLst>
              <a:ext uri="{FF2B5EF4-FFF2-40B4-BE49-F238E27FC236}">
                <a16:creationId xmlns:a16="http://schemas.microsoft.com/office/drawing/2014/main" id="{CEFDA036-BA08-4AE5-97A3-9457AB5A1C7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1"/>
            <a:ext cx="5486400" cy="4525433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9900CC"/>
                </a:solidFill>
                <a:latin typeface="Times New Roman" panose="02020603050405020304" pitchFamily="18" charset="0"/>
              </a:rPr>
              <a:t>Thời Đường, nhà vua cử các nhà sư sang Ấn Độ lấy kinh Phật như cuộc hành trình đầy gian nan, vất vả của nhà sư Đường Huyền Trang.</a:t>
            </a:r>
          </a:p>
        </p:txBody>
      </p:sp>
      <p:pic>
        <p:nvPicPr>
          <p:cNvPr id="17416" name="Picture 8" descr="7">
            <a:extLst>
              <a:ext uri="{FF2B5EF4-FFF2-40B4-BE49-F238E27FC236}">
                <a16:creationId xmlns:a16="http://schemas.microsoft.com/office/drawing/2014/main" id="{EE201026-1BAE-4F46-86A9-4A6E7CE7608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9600" y="0"/>
            <a:ext cx="6502400" cy="3352800"/>
          </a:xfrm>
          <a:noFill/>
        </p:spPr>
      </p:pic>
      <p:pic>
        <p:nvPicPr>
          <p:cNvPr id="17417" name="Picture 9" descr="tay-du-ky-1986-giaoduc">
            <a:extLst>
              <a:ext uri="{FF2B5EF4-FFF2-40B4-BE49-F238E27FC236}">
                <a16:creationId xmlns:a16="http://schemas.microsoft.com/office/drawing/2014/main" id="{9315C7DD-073D-4558-B1EA-A060A2AC91F3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9600" y="3581400"/>
            <a:ext cx="6502400" cy="3276600"/>
          </a:xfrm>
          <a:noFill/>
        </p:spPr>
      </p:pic>
      <p:sp>
        <p:nvSpPr>
          <p:cNvPr id="17419" name="WordArt 11">
            <a:extLst>
              <a:ext uri="{FF2B5EF4-FFF2-40B4-BE49-F238E27FC236}">
                <a16:creationId xmlns:a16="http://schemas.microsoft.com/office/drawing/2014/main" id="{6C092873-B11C-4250-A5FB-ED39ECC19C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228601"/>
            <a:ext cx="4978400" cy="128481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Phật giáo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>
            <a:extLst>
              <a:ext uri="{FF2B5EF4-FFF2-40B4-BE49-F238E27FC236}">
                <a16:creationId xmlns:a16="http://schemas.microsoft.com/office/drawing/2014/main" id="{C6141C15-0A6B-4B90-8C05-40D349DC6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34"/>
            <a:ext cx="12192000" cy="682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6" name="WordArt 4" descr="White marble">
            <a:extLst>
              <a:ext uri="{FF2B5EF4-FFF2-40B4-BE49-F238E27FC236}">
                <a16:creationId xmlns:a16="http://schemas.microsoft.com/office/drawing/2014/main" id="{D01FDB59-8582-4745-80A3-D24163B047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6800" y="228601"/>
            <a:ext cx="7721600" cy="9440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vi-VN" sz="32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Chùa Huyền Không</a:t>
            </a:r>
          </a:p>
        </p:txBody>
      </p:sp>
      <p:pic>
        <p:nvPicPr>
          <p:cNvPr id="33802" name="Picture 10" descr="chùa huyền không- chùa treo">
            <a:extLst>
              <a:ext uri="{FF2B5EF4-FFF2-40B4-BE49-F238E27FC236}">
                <a16:creationId xmlns:a16="http://schemas.microsoft.com/office/drawing/2014/main" id="{5E5C6DF0-5DC3-442B-9B42-D7501DBA53A0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000" y="1371600"/>
            <a:ext cx="7823200" cy="2286000"/>
          </a:xfrm>
          <a:noFill/>
        </p:spPr>
      </p:pic>
      <p:pic>
        <p:nvPicPr>
          <p:cNvPr id="33803" name="Picture 11" descr="123">
            <a:extLst>
              <a:ext uri="{FF2B5EF4-FFF2-40B4-BE49-F238E27FC236}">
                <a16:creationId xmlns:a16="http://schemas.microsoft.com/office/drawing/2014/main" id="{062CFF96-36D3-4E80-813A-566A6269184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000" y="3632200"/>
            <a:ext cx="7823200" cy="3098800"/>
          </a:xfrm>
          <a:noFill/>
        </p:spPr>
      </p:pic>
      <p:sp>
        <p:nvSpPr>
          <p:cNvPr id="33801" name="Rectangle 9">
            <a:extLst>
              <a:ext uri="{FF2B5EF4-FFF2-40B4-BE49-F238E27FC236}">
                <a16:creationId xmlns:a16="http://schemas.microsoft.com/office/drawing/2014/main" id="{0E7B6146-57D6-4EE3-B467-673C63F90D24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8710084" y="1409701"/>
            <a:ext cx="3251200" cy="452543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B854117-1177-4948-ABD5-7B35CD715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685800"/>
            <a:ext cx="1930400" cy="6096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0033CC"/>
                </a:solidFill>
              </a:rPr>
              <a:t>Lĩnh vực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8CF2BD2-1E02-4272-8507-7FB5FBC02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685800"/>
            <a:ext cx="9448800" cy="6096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0033CC"/>
                </a:solidFill>
              </a:rPr>
              <a:t>Thành tựu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540E0033-8B52-41DD-A3BC-9E359CDBD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1295400"/>
            <a:ext cx="19304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0033CC"/>
                </a:solidFill>
              </a:rPr>
              <a:t> Tư tưởng,</a:t>
            </a:r>
          </a:p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0033CC"/>
                </a:solidFill>
              </a:rPr>
              <a:t>tôn giáo</a:t>
            </a:r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92EB075F-224F-4BC9-A5A4-E0351E428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1295400"/>
            <a:ext cx="94488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434D4523-7A10-43B3-B781-E4B35FA71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3429000"/>
            <a:ext cx="19304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0033CC"/>
                </a:solidFill>
              </a:rPr>
              <a:t> Văn học</a:t>
            </a:r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CFB3C384-40D9-4F77-9871-25274D9BF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2362200"/>
            <a:ext cx="94488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9704" name="Rectangle 8">
            <a:extLst>
              <a:ext uri="{FF2B5EF4-FFF2-40B4-BE49-F238E27FC236}">
                <a16:creationId xmlns:a16="http://schemas.microsoft.com/office/drawing/2014/main" id="{DAD7C72C-C08F-4E08-A68D-FAECBCF77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2362200"/>
            <a:ext cx="19304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0033CC"/>
                </a:solidFill>
              </a:rPr>
              <a:t> Sử học</a:t>
            </a:r>
          </a:p>
        </p:txBody>
      </p:sp>
      <p:sp>
        <p:nvSpPr>
          <p:cNvPr id="29705" name="Rectangle 9">
            <a:extLst>
              <a:ext uri="{FF2B5EF4-FFF2-40B4-BE49-F238E27FC236}">
                <a16:creationId xmlns:a16="http://schemas.microsoft.com/office/drawing/2014/main" id="{AB29CCDB-346C-4784-B99E-5FE53F5E4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3429000"/>
            <a:ext cx="94488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9706" name="Rectangle 10">
            <a:extLst>
              <a:ext uri="{FF2B5EF4-FFF2-40B4-BE49-F238E27FC236}">
                <a16:creationId xmlns:a16="http://schemas.microsoft.com/office/drawing/2014/main" id="{AF125B3D-5855-4368-A482-31A1D0273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4495800"/>
            <a:ext cx="19304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333399"/>
                </a:solidFill>
              </a:rPr>
              <a:t> Kĩ thuật</a:t>
            </a:r>
          </a:p>
        </p:txBody>
      </p:sp>
      <p:sp>
        <p:nvSpPr>
          <p:cNvPr id="29707" name="Rectangle 11">
            <a:extLst>
              <a:ext uri="{FF2B5EF4-FFF2-40B4-BE49-F238E27FC236}">
                <a16:creationId xmlns:a16="http://schemas.microsoft.com/office/drawing/2014/main" id="{886AB388-A1D0-4202-9199-BB17F10BF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4495800"/>
            <a:ext cx="94488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9708" name="Rectangle 12">
            <a:extLst>
              <a:ext uri="{FF2B5EF4-FFF2-40B4-BE49-F238E27FC236}">
                <a16:creationId xmlns:a16="http://schemas.microsoft.com/office/drawing/2014/main" id="{8E9F6AF0-CF71-4207-A83D-81D6A3D5E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5562600"/>
            <a:ext cx="19304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0033CC"/>
                </a:solidFill>
              </a:rPr>
              <a:t> Kiến trúc</a:t>
            </a:r>
          </a:p>
        </p:txBody>
      </p:sp>
      <p:sp>
        <p:nvSpPr>
          <p:cNvPr id="29709" name="Rectangle 13">
            <a:extLst>
              <a:ext uri="{FF2B5EF4-FFF2-40B4-BE49-F238E27FC236}">
                <a16:creationId xmlns:a16="http://schemas.microsoft.com/office/drawing/2014/main" id="{BA9079B2-3F7D-429C-813A-9818031AE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5562600"/>
            <a:ext cx="94488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9710" name="Rectangle 14">
            <a:extLst>
              <a:ext uri="{FF2B5EF4-FFF2-40B4-BE49-F238E27FC236}">
                <a16:creationId xmlns:a16="http://schemas.microsoft.com/office/drawing/2014/main" id="{FE301D35-0A1E-4E4F-9059-BEB8A3FCE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1295400"/>
            <a:ext cx="94488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2000" b="1">
              <a:solidFill>
                <a:srgbClr val="CC3300"/>
              </a:solidFill>
            </a:endParaRPr>
          </a:p>
        </p:txBody>
      </p:sp>
      <p:sp>
        <p:nvSpPr>
          <p:cNvPr id="29711" name="Text Box 15">
            <a:extLst>
              <a:ext uri="{FF2B5EF4-FFF2-40B4-BE49-F238E27FC236}">
                <a16:creationId xmlns:a16="http://schemas.microsoft.com/office/drawing/2014/main" id="{2351D5A9-DAE4-4E82-BA6F-F654BFEDD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1" y="152401"/>
            <a:ext cx="7183150" cy="58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15" tIns="46457" rIns="92915" bIns="464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Văn hóa Trung Quốc thời phong kiến</a:t>
            </a:r>
          </a:p>
        </p:txBody>
      </p:sp>
      <p:sp>
        <p:nvSpPr>
          <p:cNvPr id="29712" name="Text Box 16">
            <a:extLst>
              <a:ext uri="{FF2B5EF4-FFF2-40B4-BE49-F238E27FC236}">
                <a16:creationId xmlns:a16="http://schemas.microsoft.com/office/drawing/2014/main" id="{9C1B464E-FC8E-498F-8D5C-270874B98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382185"/>
            <a:ext cx="9550400" cy="40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5" tIns="46457" rIns="92915" bIns="464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660033"/>
                </a:solidFill>
                <a:cs typeface="Arial" panose="020B0604020202020204" pitchFamily="34" charset="0"/>
              </a:rPr>
              <a:t>- Nho giáo trở thành hệ tư tưởng của chế độ phong kiến.</a:t>
            </a:r>
          </a:p>
        </p:txBody>
      </p:sp>
      <p:sp>
        <p:nvSpPr>
          <p:cNvPr id="29713" name="Text Box 17">
            <a:extLst>
              <a:ext uri="{FF2B5EF4-FFF2-40B4-BE49-F238E27FC236}">
                <a16:creationId xmlns:a16="http://schemas.microsoft.com/office/drawing/2014/main" id="{3DC02519-8B85-4DD2-B7ED-64123888D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8034" y="1839385"/>
            <a:ext cx="6288674" cy="40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15" tIns="46457" rIns="92915" bIns="464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660033"/>
                </a:solidFill>
                <a:cs typeface="Arial" panose="020B0604020202020204" pitchFamily="34" charset="0"/>
              </a:rPr>
              <a:t>- Phật giáo phát triển thịnh hành dưới thời Đường</a:t>
            </a:r>
          </a:p>
        </p:txBody>
      </p:sp>
      <p:sp>
        <p:nvSpPr>
          <p:cNvPr id="9235" name="Rectangle 19">
            <a:extLst>
              <a:ext uri="{FF2B5EF4-FFF2-40B4-BE49-F238E27FC236}">
                <a16:creationId xmlns:a16="http://schemas.microsoft.com/office/drawing/2014/main" id="{EF382391-F7F0-4411-8540-19103CE7E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3429000"/>
            <a:ext cx="94488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2000" b="1">
              <a:solidFill>
                <a:srgbClr val="CC3300"/>
              </a:solidFill>
            </a:endParaRP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8A0D2AE5-ECF4-4CC8-B270-CFD0FD5BB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2286000"/>
            <a:ext cx="9448800" cy="11430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bộ “Sử kí” của Tư Mã Thiên</a:t>
            </a:r>
          </a:p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Thời Đường các “Sử quán” được xây dựng</a:t>
            </a:r>
          </a:p>
        </p:txBody>
      </p:sp>
      <p:pic>
        <p:nvPicPr>
          <p:cNvPr id="29716" name="Picture 11">
            <a:extLst>
              <a:ext uri="{FF2B5EF4-FFF2-40B4-BE49-F238E27FC236}">
                <a16:creationId xmlns:a16="http://schemas.microsoft.com/office/drawing/2014/main" id="{D7DFD35A-A45E-481E-9276-E9201CDAED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234" y="-40217"/>
            <a:ext cx="1485900" cy="77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5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E559BC9-743A-464D-856E-A12275860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1"/>
            <a:ext cx="5844117" cy="103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Tư Mã Thiên</a:t>
            </a:r>
          </a:p>
        </p:txBody>
      </p:sp>
      <p:pic>
        <p:nvPicPr>
          <p:cNvPr id="3" name="Picture 6" descr="4">
            <a:extLst>
              <a:ext uri="{FF2B5EF4-FFF2-40B4-BE49-F238E27FC236}">
                <a16:creationId xmlns:a16="http://schemas.microsoft.com/office/drawing/2014/main" id="{FD7366D5-803F-4856-8B64-D69E080FD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823384"/>
            <a:ext cx="49276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3">
            <a:extLst>
              <a:ext uri="{FF2B5EF4-FFF2-40B4-BE49-F238E27FC236}">
                <a16:creationId xmlns:a16="http://schemas.microsoft.com/office/drawing/2014/main" id="{F7B8B5CB-DAB1-45AC-9005-F91421E57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85800"/>
            <a:ext cx="6705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4D08F23-DD65-458F-8825-7D73184D0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685800"/>
            <a:ext cx="1930400" cy="6096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0033CC"/>
                </a:solidFill>
              </a:rPr>
              <a:t>Lĩnh vực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A42F3B2F-F364-4E42-9FBC-FA8BFBB70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685800"/>
            <a:ext cx="9448800" cy="6096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0033CC"/>
                </a:solidFill>
              </a:rPr>
              <a:t>Thành tựu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22A674EB-2068-44F0-A058-182330251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1295400"/>
            <a:ext cx="19304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0033CC"/>
                </a:solidFill>
              </a:rPr>
              <a:t> Tư tưởng,</a:t>
            </a:r>
          </a:p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0033CC"/>
                </a:solidFill>
              </a:rPr>
              <a:t>tôn giáo</a:t>
            </a:r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C07BC41F-89C3-4620-8018-9F0816280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1295400"/>
            <a:ext cx="94488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F5ACB18D-7962-4327-ADC7-F17FFF085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3429000"/>
            <a:ext cx="19304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0033CC"/>
                </a:solidFill>
              </a:rPr>
              <a:t> Văn học</a:t>
            </a:r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79AEC220-4AFF-4CEA-BA64-97083CEB2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4495800"/>
            <a:ext cx="94488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1752" name="Rectangle 8">
            <a:extLst>
              <a:ext uri="{FF2B5EF4-FFF2-40B4-BE49-F238E27FC236}">
                <a16:creationId xmlns:a16="http://schemas.microsoft.com/office/drawing/2014/main" id="{72BCC5D7-49CB-4588-B4B3-A3318159B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2362200"/>
            <a:ext cx="19304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0033CC"/>
                </a:solidFill>
              </a:rPr>
              <a:t> Sử học</a:t>
            </a:r>
          </a:p>
        </p:txBody>
      </p:sp>
      <p:sp>
        <p:nvSpPr>
          <p:cNvPr id="31753" name="Rectangle 9">
            <a:extLst>
              <a:ext uri="{FF2B5EF4-FFF2-40B4-BE49-F238E27FC236}">
                <a16:creationId xmlns:a16="http://schemas.microsoft.com/office/drawing/2014/main" id="{20BFEF98-0005-4CAB-9A8F-6305B0394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2362200"/>
            <a:ext cx="94488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1754" name="Rectangle 10">
            <a:extLst>
              <a:ext uri="{FF2B5EF4-FFF2-40B4-BE49-F238E27FC236}">
                <a16:creationId xmlns:a16="http://schemas.microsoft.com/office/drawing/2014/main" id="{D2B3DD38-D2D4-4B3B-8A9A-946679FF9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4495800"/>
            <a:ext cx="19304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0033CC"/>
                </a:solidFill>
              </a:rPr>
              <a:t> Kĩ thuật</a:t>
            </a:r>
          </a:p>
        </p:txBody>
      </p:sp>
      <p:sp>
        <p:nvSpPr>
          <p:cNvPr id="31755" name="Rectangle 11">
            <a:extLst>
              <a:ext uri="{FF2B5EF4-FFF2-40B4-BE49-F238E27FC236}">
                <a16:creationId xmlns:a16="http://schemas.microsoft.com/office/drawing/2014/main" id="{1F6C174A-82CE-4D7A-AC4E-0FE9F21C3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3429000"/>
            <a:ext cx="94488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2000" b="1">
              <a:solidFill>
                <a:srgbClr val="CC3300"/>
              </a:solidFill>
            </a:endParaRPr>
          </a:p>
        </p:txBody>
      </p:sp>
      <p:sp>
        <p:nvSpPr>
          <p:cNvPr id="31756" name="Rectangle 12">
            <a:extLst>
              <a:ext uri="{FF2B5EF4-FFF2-40B4-BE49-F238E27FC236}">
                <a16:creationId xmlns:a16="http://schemas.microsoft.com/office/drawing/2014/main" id="{515626E5-197E-479A-AAB3-1650FF58F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5562600"/>
            <a:ext cx="19304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0033CC"/>
                </a:solidFill>
              </a:rPr>
              <a:t> Kiến trúc</a:t>
            </a:r>
          </a:p>
        </p:txBody>
      </p:sp>
      <p:sp>
        <p:nvSpPr>
          <p:cNvPr id="31757" name="Rectangle 13">
            <a:extLst>
              <a:ext uri="{FF2B5EF4-FFF2-40B4-BE49-F238E27FC236}">
                <a16:creationId xmlns:a16="http://schemas.microsoft.com/office/drawing/2014/main" id="{FC616D19-775E-4FB3-8CEC-CD92E197C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5562600"/>
            <a:ext cx="94488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2000" b="1">
              <a:solidFill>
                <a:srgbClr val="CC3300"/>
              </a:solidFill>
            </a:endParaRPr>
          </a:p>
        </p:txBody>
      </p:sp>
      <p:sp>
        <p:nvSpPr>
          <p:cNvPr id="31758" name="Text Box 14">
            <a:extLst>
              <a:ext uri="{FF2B5EF4-FFF2-40B4-BE49-F238E27FC236}">
                <a16:creationId xmlns:a16="http://schemas.microsoft.com/office/drawing/2014/main" id="{E14B0299-943C-4C22-BBD5-74966337C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52918"/>
            <a:ext cx="7183150" cy="58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15" tIns="46457" rIns="92915" bIns="464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Văn hóa Trung Quốc thời phong kiến</a:t>
            </a:r>
          </a:p>
        </p:txBody>
      </p:sp>
      <p:sp>
        <p:nvSpPr>
          <p:cNvPr id="31759" name="Text Box 15">
            <a:extLst>
              <a:ext uri="{FF2B5EF4-FFF2-40B4-BE49-F238E27FC236}">
                <a16:creationId xmlns:a16="http://schemas.microsoft.com/office/drawing/2014/main" id="{760DF5EF-0F98-4FEB-9390-D443FB01D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382185"/>
            <a:ext cx="9550400" cy="40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5" tIns="46457" rIns="92915" bIns="464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660033"/>
                </a:solidFill>
                <a:cs typeface="Arial" panose="020B0604020202020204" pitchFamily="34" charset="0"/>
              </a:rPr>
              <a:t>- Nho giáo trở thành hệ tư tưởng của chế độ phong kiến.</a:t>
            </a:r>
          </a:p>
        </p:txBody>
      </p:sp>
      <p:sp>
        <p:nvSpPr>
          <p:cNvPr id="31760" name="Text Box 16">
            <a:extLst>
              <a:ext uri="{FF2B5EF4-FFF2-40B4-BE49-F238E27FC236}">
                <a16:creationId xmlns:a16="http://schemas.microsoft.com/office/drawing/2014/main" id="{C9A180B2-9788-47F0-B6A0-A92826189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8034" y="1839385"/>
            <a:ext cx="6288674" cy="40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15" tIns="46457" rIns="92915" bIns="464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660033"/>
                </a:solidFill>
                <a:cs typeface="Arial" panose="020B0604020202020204" pitchFamily="34" charset="0"/>
              </a:rPr>
              <a:t>- Phật giáo phát triển thịnh hành dưới thời Đường</a:t>
            </a:r>
          </a:p>
        </p:txBody>
      </p:sp>
      <p:sp>
        <p:nvSpPr>
          <p:cNvPr id="11281" name="Rectangle 17">
            <a:extLst>
              <a:ext uri="{FF2B5EF4-FFF2-40B4-BE49-F238E27FC236}">
                <a16:creationId xmlns:a16="http://schemas.microsoft.com/office/drawing/2014/main" id="{0FA04CC1-F70A-416F-B04B-B08773950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3429000"/>
            <a:ext cx="94488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vi-VN" sz="3200" b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Thơ Đường: Lý Bạch, Đỗ Phủ…..</a:t>
            </a:r>
          </a:p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vi-VN" sz="3200" b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Tiểu thuyết thời Minh – Thanh: Hồng Lâu Mộng…..</a:t>
            </a:r>
          </a:p>
        </p:txBody>
      </p:sp>
      <p:sp>
        <p:nvSpPr>
          <p:cNvPr id="31762" name="Rectangle 18">
            <a:extLst>
              <a:ext uri="{FF2B5EF4-FFF2-40B4-BE49-F238E27FC236}">
                <a16:creationId xmlns:a16="http://schemas.microsoft.com/office/drawing/2014/main" id="{2FF24010-1953-456B-99AF-EE6585313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2286000"/>
            <a:ext cx="9448800" cy="11430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660033"/>
                </a:solidFill>
              </a:rPr>
              <a:t>- Có bộ “Sử kí” của Tư Mã Thiên</a:t>
            </a:r>
          </a:p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660033"/>
                </a:solidFill>
              </a:rPr>
              <a:t>- Thời Đường các “Sử quán” được xây dựng</a:t>
            </a:r>
          </a:p>
        </p:txBody>
      </p:sp>
      <p:sp>
        <p:nvSpPr>
          <p:cNvPr id="31763" name="Rectangle 19">
            <a:extLst>
              <a:ext uri="{FF2B5EF4-FFF2-40B4-BE49-F238E27FC236}">
                <a16:creationId xmlns:a16="http://schemas.microsoft.com/office/drawing/2014/main" id="{8CF8FE23-2917-439B-9B52-1E151EB2F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4495800"/>
            <a:ext cx="94488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vi-VN" sz="2000" b="1">
              <a:solidFill>
                <a:srgbClr val="CC3300"/>
              </a:solidFill>
            </a:endParaRPr>
          </a:p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vi-VN" sz="2000" b="1">
              <a:solidFill>
                <a:srgbClr val="CC3300"/>
              </a:solidFill>
            </a:endParaRPr>
          </a:p>
        </p:txBody>
      </p:sp>
      <p:pic>
        <p:nvPicPr>
          <p:cNvPr id="31764" name="Picture 11">
            <a:extLst>
              <a:ext uri="{FF2B5EF4-FFF2-40B4-BE49-F238E27FC236}">
                <a16:creationId xmlns:a16="http://schemas.microsoft.com/office/drawing/2014/main" id="{4EAAC282-4CAE-4101-AA7E-C45056FE83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234" y="-40217"/>
            <a:ext cx="1485900" cy="77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libach">
            <a:extLst>
              <a:ext uri="{FF2B5EF4-FFF2-40B4-BE49-F238E27FC236}">
                <a16:creationId xmlns:a16="http://schemas.microsoft.com/office/drawing/2014/main" id="{7CA4573B-F1F6-40E0-A6EF-ADB690C45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76200"/>
            <a:ext cx="2844800" cy="32004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 descr="cu di">
            <a:extLst>
              <a:ext uri="{FF2B5EF4-FFF2-40B4-BE49-F238E27FC236}">
                <a16:creationId xmlns:a16="http://schemas.microsoft.com/office/drawing/2014/main" id="{9C983CEB-27BF-404D-ADBA-6AB5A63AC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1" y="76200"/>
            <a:ext cx="2910417" cy="32004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do phu">
            <a:extLst>
              <a:ext uri="{FF2B5EF4-FFF2-40B4-BE49-F238E27FC236}">
                <a16:creationId xmlns:a16="http://schemas.microsoft.com/office/drawing/2014/main" id="{1D3B33BA-47D3-4A48-9CCC-BFBDE5C50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333" y="76200"/>
            <a:ext cx="3234267" cy="32004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Text Box 5">
            <a:extLst>
              <a:ext uri="{FF2B5EF4-FFF2-40B4-BE49-F238E27FC236}">
                <a16:creationId xmlns:a16="http://schemas.microsoft.com/office/drawing/2014/main" id="{03D01393-83BE-49E8-9AA9-B4DD21116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7400" y="304800"/>
            <a:ext cx="767932" cy="83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15" tIns="46457" rIns="92915" bIns="464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00CC"/>
                </a:solidFill>
                <a:cs typeface="Arial" panose="020B0604020202020204" pitchFamily="34" charset="0"/>
              </a:rPr>
              <a:t>Đỗ </a:t>
            </a:r>
          </a:p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00CC"/>
                </a:solidFill>
                <a:cs typeface="Arial" panose="020B0604020202020204" pitchFamily="34" charset="0"/>
              </a:rPr>
              <a:t>Phủ</a:t>
            </a:r>
          </a:p>
        </p:txBody>
      </p:sp>
      <p:sp>
        <p:nvSpPr>
          <p:cNvPr id="32774" name="Text Box 6">
            <a:extLst>
              <a:ext uri="{FF2B5EF4-FFF2-40B4-BE49-F238E27FC236}">
                <a16:creationId xmlns:a16="http://schemas.microsoft.com/office/drawing/2014/main" id="{AD81C826-A10A-4A9C-AF5E-8CA0584E7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334" y="2819400"/>
            <a:ext cx="1298526" cy="46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15" tIns="46457" rIns="92915" bIns="464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00CC"/>
                </a:solidFill>
                <a:cs typeface="Arial" panose="020B0604020202020204" pitchFamily="34" charset="0"/>
              </a:rPr>
              <a:t>Lí Bạch</a:t>
            </a:r>
          </a:p>
        </p:txBody>
      </p:sp>
      <p:sp>
        <p:nvSpPr>
          <p:cNvPr id="32775" name="Text Box 7">
            <a:extLst>
              <a:ext uri="{FF2B5EF4-FFF2-40B4-BE49-F238E27FC236}">
                <a16:creationId xmlns:a16="http://schemas.microsoft.com/office/drawing/2014/main" id="{F1099F87-D9AD-48C6-B801-72131320B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7200" y="381000"/>
            <a:ext cx="1864386" cy="46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15" tIns="46457" rIns="92915" bIns="464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FFFF66"/>
                </a:solidFill>
                <a:cs typeface="Arial" panose="020B0604020202020204" pitchFamily="34" charset="0"/>
              </a:rPr>
              <a:t>Bạch Cư Dị</a:t>
            </a:r>
          </a:p>
        </p:txBody>
      </p:sp>
      <p:sp>
        <p:nvSpPr>
          <p:cNvPr id="32776" name="Line 8">
            <a:extLst>
              <a:ext uri="{FF2B5EF4-FFF2-40B4-BE49-F238E27FC236}">
                <a16:creationId xmlns:a16="http://schemas.microsoft.com/office/drawing/2014/main" id="{0A23AEFD-97FE-4F8F-B768-22B12A1C741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352800"/>
            <a:ext cx="12192000" cy="0"/>
          </a:xfrm>
          <a:prstGeom prst="line">
            <a:avLst/>
          </a:prstGeom>
          <a:noFill/>
          <a:ln w="38100" cmpd="dbl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915" tIns="46457" rIns="92915" bIns="46457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2777" name="Picture 9" descr="tam quoc">
            <a:extLst>
              <a:ext uri="{FF2B5EF4-FFF2-40B4-BE49-F238E27FC236}">
                <a16:creationId xmlns:a16="http://schemas.microsoft.com/office/drawing/2014/main" id="{3077A4E0-9D63-443F-880A-A7FF00869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429000"/>
            <a:ext cx="273896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0" descr="lau mong">
            <a:extLst>
              <a:ext uri="{FF2B5EF4-FFF2-40B4-BE49-F238E27FC236}">
                <a16:creationId xmlns:a16="http://schemas.microsoft.com/office/drawing/2014/main" id="{54BFCFEF-7D56-402A-A86F-E25D6AFF9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505200"/>
            <a:ext cx="284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1" descr="TayDuKi-Bia2">
            <a:extLst>
              <a:ext uri="{FF2B5EF4-FFF2-40B4-BE49-F238E27FC236}">
                <a16:creationId xmlns:a16="http://schemas.microsoft.com/office/drawing/2014/main" id="{46E1D102-EF16-47CE-93C2-A4E046AD7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3505200"/>
            <a:ext cx="2946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2" descr="hu">
            <a:extLst>
              <a:ext uri="{FF2B5EF4-FFF2-40B4-BE49-F238E27FC236}">
                <a16:creationId xmlns:a16="http://schemas.microsoft.com/office/drawing/2014/main" id="{494C99E6-607C-4C7A-B5F0-8588B6651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05200"/>
            <a:ext cx="287866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1" name="Text Box 13">
            <a:extLst>
              <a:ext uri="{FF2B5EF4-FFF2-40B4-BE49-F238E27FC236}">
                <a16:creationId xmlns:a16="http://schemas.microsoft.com/office/drawing/2014/main" id="{298E038B-5C91-4DEA-8AE5-3BA6A9532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234" y="6248401"/>
            <a:ext cx="2096822" cy="40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15" tIns="46457" rIns="92915" bIns="464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000000"/>
                </a:solidFill>
                <a:cs typeface="Arial" panose="020B0604020202020204" pitchFamily="34" charset="0"/>
              </a:rPr>
              <a:t>Tứ dại danh tác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2B13FF8-64D8-49AD-9853-7B49DC353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685800"/>
            <a:ext cx="1930400" cy="6096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0033CC"/>
                </a:solidFill>
              </a:rPr>
              <a:t>Lĩnh vực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79649F44-986D-4772-A4CD-BE6015F00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685800"/>
            <a:ext cx="9448800" cy="6096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0033CC"/>
                </a:solidFill>
              </a:rPr>
              <a:t>Thành tựu</a:t>
            </a: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129D18A1-16F3-42A7-B6C0-457D4C785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1295400"/>
            <a:ext cx="19304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0033CC"/>
                </a:solidFill>
              </a:rPr>
              <a:t> Tư tưởng,</a:t>
            </a:r>
          </a:p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0033CC"/>
                </a:solidFill>
              </a:rPr>
              <a:t>tôn giáo</a:t>
            </a:r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87C41CF7-1EAA-43AE-B453-3F56D3B4F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1295400"/>
            <a:ext cx="94488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 i="1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84DAF399-6C93-4D4C-9920-08E4AB4E2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3429000"/>
            <a:ext cx="19304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0033CC"/>
                </a:solidFill>
              </a:rPr>
              <a:t> Văn học</a:t>
            </a:r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99A8488C-1B67-4FC0-B41A-862BE6809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4495800"/>
            <a:ext cx="94488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3800" name="Rectangle 8">
            <a:extLst>
              <a:ext uri="{FF2B5EF4-FFF2-40B4-BE49-F238E27FC236}">
                <a16:creationId xmlns:a16="http://schemas.microsoft.com/office/drawing/2014/main" id="{790A1E19-18AB-4727-A720-5A06A5EEF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2362200"/>
            <a:ext cx="19304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0033CC"/>
                </a:solidFill>
              </a:rPr>
              <a:t> Sử học</a:t>
            </a:r>
          </a:p>
        </p:txBody>
      </p:sp>
      <p:sp>
        <p:nvSpPr>
          <p:cNvPr id="33801" name="Rectangle 9">
            <a:extLst>
              <a:ext uri="{FF2B5EF4-FFF2-40B4-BE49-F238E27FC236}">
                <a16:creationId xmlns:a16="http://schemas.microsoft.com/office/drawing/2014/main" id="{CCD0D074-EDCD-464F-8A8A-F9D6691CC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2362200"/>
            <a:ext cx="94488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3802" name="Rectangle 10">
            <a:extLst>
              <a:ext uri="{FF2B5EF4-FFF2-40B4-BE49-F238E27FC236}">
                <a16:creationId xmlns:a16="http://schemas.microsoft.com/office/drawing/2014/main" id="{347AAAA7-3FF2-453B-BBD7-707F26239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4495800"/>
            <a:ext cx="19304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0033CC"/>
                </a:solidFill>
              </a:rPr>
              <a:t> Kĩ thuật</a:t>
            </a:r>
          </a:p>
        </p:txBody>
      </p:sp>
      <p:sp>
        <p:nvSpPr>
          <p:cNvPr id="33803" name="Rectangle 11">
            <a:extLst>
              <a:ext uri="{FF2B5EF4-FFF2-40B4-BE49-F238E27FC236}">
                <a16:creationId xmlns:a16="http://schemas.microsoft.com/office/drawing/2014/main" id="{8683DA7F-4212-4137-8B00-23BFE2354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3429000"/>
            <a:ext cx="94488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2000" b="1">
              <a:solidFill>
                <a:srgbClr val="CC3300"/>
              </a:solidFill>
            </a:endParaRPr>
          </a:p>
        </p:txBody>
      </p:sp>
      <p:sp>
        <p:nvSpPr>
          <p:cNvPr id="33804" name="Rectangle 12">
            <a:extLst>
              <a:ext uri="{FF2B5EF4-FFF2-40B4-BE49-F238E27FC236}">
                <a16:creationId xmlns:a16="http://schemas.microsoft.com/office/drawing/2014/main" id="{1F0370A9-42EC-4B45-9D41-B35D131F0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5562600"/>
            <a:ext cx="19304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0033CC"/>
                </a:solidFill>
              </a:rPr>
              <a:t> Kiến trúc</a:t>
            </a:r>
          </a:p>
        </p:txBody>
      </p:sp>
      <p:sp>
        <p:nvSpPr>
          <p:cNvPr id="33805" name="Rectangle 13">
            <a:extLst>
              <a:ext uri="{FF2B5EF4-FFF2-40B4-BE49-F238E27FC236}">
                <a16:creationId xmlns:a16="http://schemas.microsoft.com/office/drawing/2014/main" id="{EB53EE1E-F1E2-4E04-9FB2-B10407C05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5562600"/>
            <a:ext cx="94488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2000" b="1">
              <a:solidFill>
                <a:srgbClr val="CC3300"/>
              </a:solidFill>
            </a:endParaRPr>
          </a:p>
        </p:txBody>
      </p:sp>
      <p:sp>
        <p:nvSpPr>
          <p:cNvPr id="33806" name="Text Box 14">
            <a:extLst>
              <a:ext uri="{FF2B5EF4-FFF2-40B4-BE49-F238E27FC236}">
                <a16:creationId xmlns:a16="http://schemas.microsoft.com/office/drawing/2014/main" id="{A8443B86-A929-461E-A41E-771D059D3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1" y="52918"/>
            <a:ext cx="7183150" cy="58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15" tIns="46457" rIns="92915" bIns="464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Văn hóa Trung Quốc thời phong kiến</a:t>
            </a:r>
          </a:p>
        </p:txBody>
      </p:sp>
      <p:sp>
        <p:nvSpPr>
          <p:cNvPr id="33807" name="Text Box 15">
            <a:extLst>
              <a:ext uri="{FF2B5EF4-FFF2-40B4-BE49-F238E27FC236}">
                <a16:creationId xmlns:a16="http://schemas.microsoft.com/office/drawing/2014/main" id="{3CB48CC3-6A8B-4BF1-B616-CB32B2928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382185"/>
            <a:ext cx="9550400" cy="40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5" tIns="46457" rIns="92915" bIns="464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 i="1">
                <a:solidFill>
                  <a:srgbClr val="660033"/>
                </a:solidFill>
                <a:cs typeface="Arial" panose="020B0604020202020204" pitchFamily="34" charset="0"/>
              </a:rPr>
              <a:t>- Nho giáo trở thành hệ tư tưởng của chế độ phong kiến.</a:t>
            </a:r>
          </a:p>
        </p:txBody>
      </p:sp>
      <p:sp>
        <p:nvSpPr>
          <p:cNvPr id="33808" name="Text Box 16">
            <a:extLst>
              <a:ext uri="{FF2B5EF4-FFF2-40B4-BE49-F238E27FC236}">
                <a16:creationId xmlns:a16="http://schemas.microsoft.com/office/drawing/2014/main" id="{4F079076-30D8-470A-8C4B-B4EDE804B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8034" y="1839385"/>
            <a:ext cx="6248599" cy="40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15" tIns="46457" rIns="92915" bIns="464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 i="1">
                <a:solidFill>
                  <a:srgbClr val="660033"/>
                </a:solidFill>
                <a:cs typeface="Arial" panose="020B0604020202020204" pitchFamily="34" charset="0"/>
              </a:rPr>
              <a:t>- Phật giáo phát triển thịnh hành dưới thời Đường</a:t>
            </a:r>
          </a:p>
        </p:txBody>
      </p:sp>
      <p:sp>
        <p:nvSpPr>
          <p:cNvPr id="33809" name="Rectangle 17">
            <a:extLst>
              <a:ext uri="{FF2B5EF4-FFF2-40B4-BE49-F238E27FC236}">
                <a16:creationId xmlns:a16="http://schemas.microsoft.com/office/drawing/2014/main" id="{63E38C61-D188-4C5E-874B-F3B8BAFC6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3429000"/>
            <a:ext cx="94488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vi-VN" sz="2000" b="1" i="1">
                <a:solidFill>
                  <a:srgbClr val="660033"/>
                </a:solidFill>
              </a:rPr>
              <a:t> Thơ Đường.</a:t>
            </a:r>
          </a:p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vi-VN" sz="2000" b="1" i="1">
                <a:solidFill>
                  <a:srgbClr val="660033"/>
                </a:solidFill>
              </a:rPr>
              <a:t> Tiểu thuyết thời Minh – Thanh.</a:t>
            </a:r>
          </a:p>
        </p:txBody>
      </p:sp>
      <p:sp>
        <p:nvSpPr>
          <p:cNvPr id="33810" name="Rectangle 18">
            <a:extLst>
              <a:ext uri="{FF2B5EF4-FFF2-40B4-BE49-F238E27FC236}">
                <a16:creationId xmlns:a16="http://schemas.microsoft.com/office/drawing/2014/main" id="{24022EC8-5BA2-4673-88F0-1A53548C8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2362200"/>
            <a:ext cx="94488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 i="1">
                <a:solidFill>
                  <a:srgbClr val="660033"/>
                </a:solidFill>
              </a:rPr>
              <a:t>- Có bộ “Sử kí” của Tư Mã Thiên</a:t>
            </a:r>
          </a:p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 i="1">
                <a:solidFill>
                  <a:srgbClr val="660033"/>
                </a:solidFill>
              </a:rPr>
              <a:t>- Thời Đường các “Sử quán” được xây dựng</a:t>
            </a:r>
          </a:p>
        </p:txBody>
      </p:sp>
      <p:sp>
        <p:nvSpPr>
          <p:cNvPr id="11283" name="Rectangle 19">
            <a:extLst>
              <a:ext uri="{FF2B5EF4-FFF2-40B4-BE49-F238E27FC236}">
                <a16:creationId xmlns:a16="http://schemas.microsoft.com/office/drawing/2014/main" id="{A8A1EA4A-6E96-4BFB-B406-24E68B0B4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4495800"/>
            <a:ext cx="94488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vi-VN" sz="3200" b="1" i="1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 i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4 phát minh quan trọng: Giấy, kĩ thuật in, la bàn, </a:t>
            </a:r>
          </a:p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 i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 súng.</a:t>
            </a:r>
          </a:p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vi-VN" sz="3200" b="1" i="1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812" name="Picture 11">
            <a:extLst>
              <a:ext uri="{FF2B5EF4-FFF2-40B4-BE49-F238E27FC236}">
                <a16:creationId xmlns:a16="http://schemas.microsoft.com/office/drawing/2014/main" id="{9DBD5776-CF3D-49E5-8D9E-C038AA99B9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234" y="-40217"/>
            <a:ext cx="1485900" cy="77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THUOC SUNG">
            <a:extLst>
              <a:ext uri="{FF2B5EF4-FFF2-40B4-BE49-F238E27FC236}">
                <a16:creationId xmlns:a16="http://schemas.microsoft.com/office/drawing/2014/main" id="{7D37F520-B06F-45B0-91EF-3D25731A4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3886200"/>
            <a:ext cx="5486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9" descr="4F3E1243">
            <a:extLst>
              <a:ext uri="{FF2B5EF4-FFF2-40B4-BE49-F238E27FC236}">
                <a16:creationId xmlns:a16="http://schemas.microsoft.com/office/drawing/2014/main" id="{A5EA5312-C2DE-4995-82A5-DB075FB47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3886200"/>
            <a:ext cx="4470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2" name="Rectangle 12">
            <a:extLst>
              <a:ext uri="{FF2B5EF4-FFF2-40B4-BE49-F238E27FC236}">
                <a16:creationId xmlns:a16="http://schemas.microsoft.com/office/drawing/2014/main" id="{BBBBD840-1067-4E58-A91E-50D366544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429000"/>
            <a:ext cx="4775200" cy="46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5" tIns="46457" rIns="92915" bIns="464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FF0000"/>
                </a:solidFill>
                <a:latin typeface="Garamond" panose="02020404030301010803" pitchFamily="18" charset="0"/>
              </a:rPr>
              <a:t>                 </a:t>
            </a:r>
            <a:r>
              <a:rPr lang="en-US" altLang="vi-VN" sz="2400" b="1">
                <a:solidFill>
                  <a:srgbClr val="000000"/>
                </a:solidFill>
                <a:latin typeface="Garamond" panose="02020404030301010803" pitchFamily="18" charset="0"/>
              </a:rPr>
              <a:t>LÀM GIẤY</a:t>
            </a:r>
          </a:p>
        </p:txBody>
      </p:sp>
      <p:sp>
        <p:nvSpPr>
          <p:cNvPr id="35853" name="Rectangle 13">
            <a:extLst>
              <a:ext uri="{FF2B5EF4-FFF2-40B4-BE49-F238E27FC236}">
                <a16:creationId xmlns:a16="http://schemas.microsoft.com/office/drawing/2014/main" id="{65608F4B-D727-4811-BC80-F2EAD2C1A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8800" y="6400800"/>
            <a:ext cx="4775200" cy="46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5" tIns="46457" rIns="92915" bIns="464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FF0000"/>
                </a:solidFill>
                <a:latin typeface="Garamond" panose="02020404030301010803" pitchFamily="18" charset="0"/>
              </a:rPr>
              <a:t>                 </a:t>
            </a:r>
            <a:r>
              <a:rPr lang="en-US" altLang="vi-VN" sz="2400" b="1">
                <a:solidFill>
                  <a:srgbClr val="000000"/>
                </a:solidFill>
                <a:latin typeface="Garamond" panose="02020404030301010803" pitchFamily="18" charset="0"/>
              </a:rPr>
              <a:t>LA BÀN</a:t>
            </a:r>
          </a:p>
        </p:txBody>
      </p:sp>
      <p:sp>
        <p:nvSpPr>
          <p:cNvPr id="35855" name="Rectangle 15">
            <a:extLst>
              <a:ext uri="{FF2B5EF4-FFF2-40B4-BE49-F238E27FC236}">
                <a16:creationId xmlns:a16="http://schemas.microsoft.com/office/drawing/2014/main" id="{36347880-F3FE-4F73-823F-01C593F7A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6400800"/>
            <a:ext cx="4775200" cy="46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5" tIns="46457" rIns="92915" bIns="464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FF0000"/>
                </a:solidFill>
                <a:latin typeface="Garamond" panose="02020404030301010803" pitchFamily="18" charset="0"/>
              </a:rPr>
              <a:t>          </a:t>
            </a:r>
            <a:r>
              <a:rPr lang="en-US" altLang="vi-VN" sz="2400" b="1">
                <a:solidFill>
                  <a:srgbClr val="000000"/>
                </a:solidFill>
                <a:latin typeface="Garamond" panose="02020404030301010803" pitchFamily="18" charset="0"/>
              </a:rPr>
              <a:t>THUỐC SÚNG</a:t>
            </a:r>
          </a:p>
        </p:txBody>
      </p:sp>
      <p:sp>
        <p:nvSpPr>
          <p:cNvPr id="35857" name="Rectangle 17">
            <a:extLst>
              <a:ext uri="{FF2B5EF4-FFF2-40B4-BE49-F238E27FC236}">
                <a16:creationId xmlns:a16="http://schemas.microsoft.com/office/drawing/2014/main" id="{53A36CC4-A59D-4BC1-B275-FD7741EB9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3352800"/>
            <a:ext cx="4775200" cy="46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5" tIns="46457" rIns="92915" bIns="464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FF0000"/>
                </a:solidFill>
                <a:latin typeface="Garamond" panose="02020404030301010803" pitchFamily="18" charset="0"/>
              </a:rPr>
              <a:t>           </a:t>
            </a:r>
            <a:r>
              <a:rPr lang="en-US" altLang="vi-VN" sz="2400" b="1">
                <a:solidFill>
                  <a:srgbClr val="000000"/>
                </a:solidFill>
                <a:latin typeface="Garamond" panose="02020404030301010803" pitchFamily="18" charset="0"/>
              </a:rPr>
              <a:t>KỸ THUẬT IN</a:t>
            </a:r>
          </a:p>
        </p:txBody>
      </p:sp>
      <p:pic>
        <p:nvPicPr>
          <p:cNvPr id="34824" name="Picture 2" descr="h3">
            <a:extLst>
              <a:ext uri="{FF2B5EF4-FFF2-40B4-BE49-F238E27FC236}">
                <a16:creationId xmlns:a16="http://schemas.microsoft.com/office/drawing/2014/main" id="{CE75426F-848E-429B-A700-16E244316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"/>
            <a:ext cx="5283200" cy="3160184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www.lyhocdongphuong.org.vn/uploads/fengshui/moc_ban_trieu_nguyen.jpg">
            <a:extLst>
              <a:ext uri="{FF2B5EF4-FFF2-40B4-BE49-F238E27FC236}">
                <a16:creationId xmlns:a16="http://schemas.microsoft.com/office/drawing/2014/main" id="{50927FD0-EF52-4553-9BDE-703D5A6D7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4978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2" grpId="0"/>
      <p:bldP spid="35853" grpId="0"/>
      <p:bldP spid="35855" grpId="0"/>
      <p:bldP spid="358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50" name="Group 50">
            <a:extLst>
              <a:ext uri="{FF2B5EF4-FFF2-40B4-BE49-F238E27FC236}">
                <a16:creationId xmlns:a16="http://schemas.microsoft.com/office/drawing/2014/main" id="{9A45BEE7-7D3A-4B0C-9D5F-CD2419B1DEC5}"/>
              </a:ext>
            </a:extLst>
          </p:cNvPr>
          <p:cNvGraphicFramePr>
            <a:graphicFrameLocks noGrp="1"/>
          </p:cNvGraphicFramePr>
          <p:nvPr/>
        </p:nvGraphicFramePr>
        <p:xfrm>
          <a:off x="406400" y="1828800"/>
          <a:ext cx="11480800" cy="4724402"/>
        </p:xfrm>
        <a:graphic>
          <a:graphicData uri="http://schemas.openxmlformats.org/drawingml/2006/table">
            <a:tbl>
              <a:tblPr/>
              <a:tblGrid>
                <a:gridCol w="3266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2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3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8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47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Thời</a:t>
                      </a:r>
                      <a:r>
                        <a:rPr kumimoji="0" lang="en-US" sz="2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gian</a:t>
                      </a:r>
                      <a:endParaRPr kumimoji="0" lang="en-US" sz="2800" b="0" i="0" u="sng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1" marR="1219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Triều đại</a:t>
                      </a:r>
                    </a:p>
                  </a:txBody>
                  <a:tcPr marL="121921" marR="1219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Thời gian</a:t>
                      </a:r>
                    </a:p>
                  </a:txBody>
                  <a:tcPr marL="121921" marR="1219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Triều đại</a:t>
                      </a:r>
                    </a:p>
                  </a:txBody>
                  <a:tcPr marL="121921" marR="1219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221- 206 TCN</a:t>
                      </a:r>
                    </a:p>
                  </a:txBody>
                  <a:tcPr marL="121921" marR="1219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TẦN</a:t>
                      </a:r>
                    </a:p>
                  </a:txBody>
                  <a:tcPr marL="121921" marR="1219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618 - 907</a:t>
                      </a:r>
                    </a:p>
                  </a:txBody>
                  <a:tcPr marL="121921" marR="1219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ĐƯỜNG</a:t>
                      </a:r>
                    </a:p>
                  </a:txBody>
                  <a:tcPr marL="121921" marR="1219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206 TCN - 220</a:t>
                      </a:r>
                    </a:p>
                  </a:txBody>
                  <a:tcPr marL="121921" marR="1219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HÁN</a:t>
                      </a:r>
                    </a:p>
                  </a:txBody>
                  <a:tcPr marL="121921" marR="1219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907 - 960</a:t>
                      </a:r>
                    </a:p>
                  </a:txBody>
                  <a:tcPr marL="121921" marR="1219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NGŨ ĐẠI</a:t>
                      </a:r>
                    </a:p>
                  </a:txBody>
                  <a:tcPr marL="121921" marR="1219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220 - 280</a:t>
                      </a:r>
                    </a:p>
                  </a:txBody>
                  <a:tcPr marL="121921" marR="1219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TAM QUỐC</a:t>
                      </a:r>
                    </a:p>
                  </a:txBody>
                  <a:tcPr marL="121921" marR="1219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960 - 1279</a:t>
                      </a:r>
                    </a:p>
                  </a:txBody>
                  <a:tcPr marL="121921" marR="1219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TỐNG</a:t>
                      </a:r>
                    </a:p>
                  </a:txBody>
                  <a:tcPr marL="121921" marR="1219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265 - 316</a:t>
                      </a:r>
                    </a:p>
                  </a:txBody>
                  <a:tcPr marL="121921" marR="1219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TÂY TẤN</a:t>
                      </a:r>
                    </a:p>
                  </a:txBody>
                  <a:tcPr marL="121921" marR="1219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1271 - 1368</a:t>
                      </a:r>
                    </a:p>
                  </a:txBody>
                  <a:tcPr marL="121921" marR="1219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NGUYÊN</a:t>
                      </a:r>
                    </a:p>
                  </a:txBody>
                  <a:tcPr marL="121921" marR="1219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317 - 420</a:t>
                      </a:r>
                    </a:p>
                  </a:txBody>
                  <a:tcPr marL="121921" marR="1219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ĐÔNG TẤN</a:t>
                      </a:r>
                    </a:p>
                  </a:txBody>
                  <a:tcPr marL="121921" marR="1219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1368 - 1644</a:t>
                      </a:r>
                    </a:p>
                  </a:txBody>
                  <a:tcPr marL="121921" marR="1219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MINH </a:t>
                      </a:r>
                    </a:p>
                  </a:txBody>
                  <a:tcPr marL="121921" marR="1219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1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420 - 589</a:t>
                      </a:r>
                    </a:p>
                  </a:txBody>
                  <a:tcPr marL="121921" marR="1219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N - B TRIỀU</a:t>
                      </a:r>
                    </a:p>
                  </a:txBody>
                  <a:tcPr marL="121921" marR="1219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1644 - 1911</a:t>
                      </a:r>
                    </a:p>
                  </a:txBody>
                  <a:tcPr marL="121921" marR="1219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THANH</a:t>
                      </a:r>
                    </a:p>
                  </a:txBody>
                  <a:tcPr marL="121921" marR="1219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4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581 - 618</a:t>
                      </a:r>
                    </a:p>
                  </a:txBody>
                  <a:tcPr marL="121921" marR="1219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TUỲ</a:t>
                      </a:r>
                    </a:p>
                  </a:txBody>
                  <a:tcPr marL="121921" marR="1219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121921" marR="1219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121921" marR="1219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145" name="AutoShape 49">
            <a:extLst>
              <a:ext uri="{FF2B5EF4-FFF2-40B4-BE49-F238E27FC236}">
                <a16:creationId xmlns:a16="http://schemas.microsoft.com/office/drawing/2014/main" id="{192023E7-64E6-4209-9F1E-D89026534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12192000" cy="838200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915" tIns="92915" rIns="92915" bIns="46457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Các triều đại trong lịch sử chế độ phong kiến Trung Quốc:</a:t>
            </a:r>
          </a:p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vi-VN" sz="28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46" name="Rectangle 3">
            <a:extLst>
              <a:ext uri="{FF2B5EF4-FFF2-40B4-BE49-F238E27FC236}">
                <a16:creationId xmlns:a16="http://schemas.microsoft.com/office/drawing/2014/main" id="{4EB9C96B-CDE6-4BF8-90AD-DA53B4950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12192000" cy="524709"/>
          </a:xfrm>
          <a:prstGeom prst="rect">
            <a:avLst/>
          </a:prstGeom>
          <a:solidFill>
            <a:srgbClr val="C053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5" tIns="46457" rIns="92915" bIns="464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3-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 </a:t>
            </a:r>
            <a:r>
              <a:rPr lang="en-US" altLang="vi-VN" sz="28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r>
              <a:rPr lang="en-US" alt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TRUNG QUỐC THỜI PHONG KIẾN</a:t>
            </a:r>
          </a:p>
        </p:txBody>
      </p:sp>
      <p:sp>
        <p:nvSpPr>
          <p:cNvPr id="5" name="Isosceles Triangle 4">
            <a:hlinkClick r:id="rId2" action="ppaction://hlinksldjump"/>
            <a:extLst>
              <a:ext uri="{FF2B5EF4-FFF2-40B4-BE49-F238E27FC236}">
                <a16:creationId xmlns:a16="http://schemas.microsoft.com/office/drawing/2014/main" id="{A6E57A41-2CB3-4E7E-AF75-E1B268328F7E}"/>
              </a:ext>
            </a:extLst>
          </p:cNvPr>
          <p:cNvSpPr/>
          <p:nvPr/>
        </p:nvSpPr>
        <p:spPr>
          <a:xfrm>
            <a:off x="11684000" y="6553200"/>
            <a:ext cx="508000" cy="2286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915" tIns="46457" rIns="92915" bIns="46457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6098DC7-EFD3-4168-8C5B-51871E435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5562600"/>
            <a:ext cx="94488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2000" b="1">
              <a:solidFill>
                <a:srgbClr val="CC3300"/>
              </a:solidFill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59D6A09B-D8C3-4609-9E77-5D6B8BBD4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685800"/>
            <a:ext cx="1930400" cy="6096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0033CC"/>
                </a:solidFill>
              </a:rPr>
              <a:t>Lĩnh vực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7AFF3428-24B8-4AD2-A5C1-0DE96C02A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685800"/>
            <a:ext cx="9448800" cy="6096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0033CC"/>
                </a:solidFill>
              </a:rPr>
              <a:t>Thành tựu</a:t>
            </a: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18A58638-A2F2-4CC1-BCFC-104F248D5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1295400"/>
            <a:ext cx="19304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0033CC"/>
                </a:solidFill>
              </a:rPr>
              <a:t> Tư tưởng,</a:t>
            </a:r>
          </a:p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0033CC"/>
                </a:solidFill>
              </a:rPr>
              <a:t>tôn giáo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07520FDD-8045-4CD2-86B4-D4C943890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1295400"/>
            <a:ext cx="94488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8F4A246F-29A1-4F59-8589-C3BD2C2E8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2362200"/>
            <a:ext cx="19304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0033CC"/>
                </a:solidFill>
              </a:rPr>
              <a:t> Văn học</a:t>
            </a:r>
          </a:p>
        </p:txBody>
      </p:sp>
      <p:sp>
        <p:nvSpPr>
          <p:cNvPr id="35848" name="Rectangle 8">
            <a:extLst>
              <a:ext uri="{FF2B5EF4-FFF2-40B4-BE49-F238E27FC236}">
                <a16:creationId xmlns:a16="http://schemas.microsoft.com/office/drawing/2014/main" id="{175897C6-7B37-4C8E-81D6-333B3EB52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2362200"/>
            <a:ext cx="94488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5849" name="Rectangle 9">
            <a:extLst>
              <a:ext uri="{FF2B5EF4-FFF2-40B4-BE49-F238E27FC236}">
                <a16:creationId xmlns:a16="http://schemas.microsoft.com/office/drawing/2014/main" id="{0996FA09-B9CC-4649-92EE-DF1A6987F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3429000"/>
            <a:ext cx="19304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0033CC"/>
                </a:solidFill>
              </a:rPr>
              <a:t> Sử học</a:t>
            </a:r>
          </a:p>
        </p:txBody>
      </p:sp>
      <p:sp>
        <p:nvSpPr>
          <p:cNvPr id="35850" name="Rectangle 10">
            <a:extLst>
              <a:ext uri="{FF2B5EF4-FFF2-40B4-BE49-F238E27FC236}">
                <a16:creationId xmlns:a16="http://schemas.microsoft.com/office/drawing/2014/main" id="{FA03FA09-32A8-4BF4-A294-DF1646ED5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3429000"/>
            <a:ext cx="94488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5851" name="Rectangle 11">
            <a:extLst>
              <a:ext uri="{FF2B5EF4-FFF2-40B4-BE49-F238E27FC236}">
                <a16:creationId xmlns:a16="http://schemas.microsoft.com/office/drawing/2014/main" id="{0AA04F5A-CEF7-4847-885C-D9A55178A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4495800"/>
            <a:ext cx="19304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0033CC"/>
                </a:solidFill>
              </a:rPr>
              <a:t> Kĩ thuật</a:t>
            </a:r>
          </a:p>
        </p:txBody>
      </p:sp>
      <p:sp>
        <p:nvSpPr>
          <p:cNvPr id="35852" name="Rectangle 12">
            <a:extLst>
              <a:ext uri="{FF2B5EF4-FFF2-40B4-BE49-F238E27FC236}">
                <a16:creationId xmlns:a16="http://schemas.microsoft.com/office/drawing/2014/main" id="{68F85130-6C70-4133-9142-4816D7079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4495800"/>
            <a:ext cx="94488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2000" b="1">
              <a:solidFill>
                <a:srgbClr val="CC3300"/>
              </a:solidFill>
            </a:endParaRPr>
          </a:p>
        </p:txBody>
      </p:sp>
      <p:sp>
        <p:nvSpPr>
          <p:cNvPr id="35853" name="Rectangle 13">
            <a:extLst>
              <a:ext uri="{FF2B5EF4-FFF2-40B4-BE49-F238E27FC236}">
                <a16:creationId xmlns:a16="http://schemas.microsoft.com/office/drawing/2014/main" id="{D56066E2-F169-4F2A-A61C-2EF1569F5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5562600"/>
            <a:ext cx="19304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0033CC"/>
                </a:solidFill>
              </a:rPr>
              <a:t> Kiến trúc</a:t>
            </a:r>
          </a:p>
        </p:txBody>
      </p:sp>
      <p:sp>
        <p:nvSpPr>
          <p:cNvPr id="13326" name="Rectangle 14">
            <a:extLst>
              <a:ext uri="{FF2B5EF4-FFF2-40B4-BE49-F238E27FC236}">
                <a16:creationId xmlns:a16="http://schemas.microsoft.com/office/drawing/2014/main" id="{4EB4FC01-F95D-4106-BAE8-33B8ABC7F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5562600"/>
            <a:ext cx="94488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 i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Vạn lí trường thành, lăng tẩm, cung điện, thành quách, </a:t>
            </a:r>
          </a:p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 i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 tháp, tượng phật…</a:t>
            </a:r>
          </a:p>
        </p:txBody>
      </p:sp>
      <p:sp>
        <p:nvSpPr>
          <p:cNvPr id="35855" name="Rectangle 15">
            <a:extLst>
              <a:ext uri="{FF2B5EF4-FFF2-40B4-BE49-F238E27FC236}">
                <a16:creationId xmlns:a16="http://schemas.microsoft.com/office/drawing/2014/main" id="{CD3BC8FE-C420-4EAD-A1FA-9421D89CC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1295400"/>
            <a:ext cx="94488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2000" b="1">
              <a:solidFill>
                <a:srgbClr val="CC3300"/>
              </a:solidFill>
            </a:endParaRPr>
          </a:p>
        </p:txBody>
      </p:sp>
      <p:sp>
        <p:nvSpPr>
          <p:cNvPr id="35856" name="Text Box 16">
            <a:extLst>
              <a:ext uri="{FF2B5EF4-FFF2-40B4-BE49-F238E27FC236}">
                <a16:creationId xmlns:a16="http://schemas.microsoft.com/office/drawing/2014/main" id="{A03EAD05-E722-4ED0-83B7-DF818F453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1" y="52918"/>
            <a:ext cx="7183150" cy="58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15" tIns="46457" rIns="92915" bIns="464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Văn hóa Trung Quốc thời phong kiến</a:t>
            </a:r>
          </a:p>
        </p:txBody>
      </p:sp>
      <p:sp>
        <p:nvSpPr>
          <p:cNvPr id="35857" name="Text Box 17">
            <a:extLst>
              <a:ext uri="{FF2B5EF4-FFF2-40B4-BE49-F238E27FC236}">
                <a16:creationId xmlns:a16="http://schemas.microsoft.com/office/drawing/2014/main" id="{5DCC83A3-B8B6-4C0B-9C37-EC27BDC1A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382185"/>
            <a:ext cx="9550400" cy="40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5" tIns="46457" rIns="92915" bIns="464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660033"/>
                </a:solidFill>
                <a:cs typeface="Arial" panose="020B0604020202020204" pitchFamily="34" charset="0"/>
              </a:rPr>
              <a:t>- Nho giáo trở thành hệ tư tưởng của chế độ phong kiến.</a:t>
            </a:r>
          </a:p>
        </p:txBody>
      </p:sp>
      <p:sp>
        <p:nvSpPr>
          <p:cNvPr id="35858" name="Text Box 18">
            <a:extLst>
              <a:ext uri="{FF2B5EF4-FFF2-40B4-BE49-F238E27FC236}">
                <a16:creationId xmlns:a16="http://schemas.microsoft.com/office/drawing/2014/main" id="{122FBE5F-6269-4563-A54D-D95C4BD38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8034" y="1839385"/>
            <a:ext cx="6288674" cy="40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15" tIns="46457" rIns="92915" bIns="464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660033"/>
                </a:solidFill>
                <a:cs typeface="Arial" panose="020B0604020202020204" pitchFamily="34" charset="0"/>
              </a:rPr>
              <a:t>- Phật giáo phát triển thịnh hành dưới thời Đường</a:t>
            </a:r>
          </a:p>
        </p:txBody>
      </p:sp>
      <p:sp>
        <p:nvSpPr>
          <p:cNvPr id="35859" name="Rectangle 19">
            <a:extLst>
              <a:ext uri="{FF2B5EF4-FFF2-40B4-BE49-F238E27FC236}">
                <a16:creationId xmlns:a16="http://schemas.microsoft.com/office/drawing/2014/main" id="{8AF9ECE9-D446-42E5-8FF3-6F9258223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3429000"/>
            <a:ext cx="94488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vi-VN" sz="2000" b="1">
                <a:solidFill>
                  <a:srgbClr val="660033"/>
                </a:solidFill>
              </a:rPr>
              <a:t> Thơ Đường.</a:t>
            </a:r>
          </a:p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vi-VN" sz="2000" b="1">
                <a:solidFill>
                  <a:srgbClr val="660033"/>
                </a:solidFill>
              </a:rPr>
              <a:t> Tiểu thuyết thời Minh – Thanh.</a:t>
            </a:r>
          </a:p>
        </p:txBody>
      </p:sp>
      <p:sp>
        <p:nvSpPr>
          <p:cNvPr id="35860" name="Rectangle 20">
            <a:extLst>
              <a:ext uri="{FF2B5EF4-FFF2-40B4-BE49-F238E27FC236}">
                <a16:creationId xmlns:a16="http://schemas.microsoft.com/office/drawing/2014/main" id="{CD7BF7D3-C882-409E-AF33-9D3426405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2362200"/>
            <a:ext cx="94488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660033"/>
                </a:solidFill>
              </a:rPr>
              <a:t>- Có bộ “Sử kí” của Tư Mã Thiên</a:t>
            </a:r>
          </a:p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660033"/>
                </a:solidFill>
              </a:rPr>
              <a:t>- Thời Đường các “Sử quán” được xây dựng</a:t>
            </a:r>
          </a:p>
        </p:txBody>
      </p:sp>
      <p:sp>
        <p:nvSpPr>
          <p:cNvPr id="35861" name="Rectangle 21">
            <a:extLst>
              <a:ext uri="{FF2B5EF4-FFF2-40B4-BE49-F238E27FC236}">
                <a16:creationId xmlns:a16="http://schemas.microsoft.com/office/drawing/2014/main" id="{EF16132D-2D22-4CA6-8867-A2264F638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4495800"/>
            <a:ext cx="94488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660033"/>
                </a:solidFill>
              </a:rPr>
              <a:t>Có 4 phát minh quan trọng: Giấy, kĩ thuật in, la bàn, </a:t>
            </a:r>
          </a:p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660033"/>
                </a:solidFill>
              </a:rPr>
              <a:t>thuốc súng.</a:t>
            </a:r>
          </a:p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vi-VN" sz="2000" b="1">
              <a:solidFill>
                <a:srgbClr val="660033"/>
              </a:solidFill>
            </a:endParaRPr>
          </a:p>
        </p:txBody>
      </p:sp>
      <p:pic>
        <p:nvPicPr>
          <p:cNvPr id="35862" name="Picture 11">
            <a:extLst>
              <a:ext uri="{FF2B5EF4-FFF2-40B4-BE49-F238E27FC236}">
                <a16:creationId xmlns:a16="http://schemas.microsoft.com/office/drawing/2014/main" id="{3BAC4942-CDA5-4BC7-B9D4-9EAC547253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234" y="-40217"/>
            <a:ext cx="1485900" cy="77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2004-12-29-dsc02349_s[1]">
            <a:extLst>
              <a:ext uri="{FF2B5EF4-FFF2-40B4-BE49-F238E27FC236}">
                <a16:creationId xmlns:a16="http://schemas.microsoft.com/office/drawing/2014/main" id="{019FC004-EBC3-4EBE-B341-E5B0DD4AF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0"/>
            <a:ext cx="802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5" name="Picture 3" descr="EF1E58FD">
            <a:extLst>
              <a:ext uri="{FF2B5EF4-FFF2-40B4-BE49-F238E27FC236}">
                <a16:creationId xmlns:a16="http://schemas.microsoft.com/office/drawing/2014/main" id="{6C3CD8ED-6A48-49B1-90B9-FDF9D6169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2481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6" name="Text Box 4">
            <a:extLst>
              <a:ext uri="{FF2B5EF4-FFF2-40B4-BE49-F238E27FC236}">
                <a16:creationId xmlns:a16="http://schemas.microsoft.com/office/drawing/2014/main" id="{3955DFAA-A0CA-40D8-8507-49F19DD07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93134"/>
            <a:ext cx="3251200" cy="791385"/>
          </a:xfrm>
          <a:prstGeom prst="rect">
            <a:avLst/>
          </a:prstGeom>
          <a:noFill/>
          <a:ln>
            <a:noFill/>
          </a:ln>
          <a:effectLst/>
        </p:spPr>
        <p:txBody>
          <a:bodyPr lIns="92915" tIns="46457" rIns="92915" bIns="46457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53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5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3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endParaRPr lang="en-US" sz="4533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Toan canh co cung Bac Kinh">
            <a:extLst>
              <a:ext uri="{FF2B5EF4-FFF2-40B4-BE49-F238E27FC236}">
                <a16:creationId xmlns:a16="http://schemas.microsoft.com/office/drawing/2014/main" id="{538DB6EA-240A-4C56-A538-4206D41F5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34"/>
            <a:ext cx="12192000" cy="635846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Text Box 5">
            <a:extLst>
              <a:ext uri="{FF2B5EF4-FFF2-40B4-BE49-F238E27FC236}">
                <a16:creationId xmlns:a16="http://schemas.microsoft.com/office/drawing/2014/main" id="{188C3DCF-054C-42C5-87AF-4EC644BE4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200" y="6400800"/>
            <a:ext cx="6096000" cy="46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5" tIns="46457" rIns="92915" bIns="464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33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Toàn cảnh Cố Cung (Bắc Kinh)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A581E929-C094-4620-B6B8-1E8EFB943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0"/>
            <a:ext cx="9652000" cy="463153"/>
          </a:xfrm>
          <a:prstGeom prst="rect">
            <a:avLst/>
          </a:prstGeom>
          <a:noFill/>
          <a:ln>
            <a:noFill/>
          </a:ln>
          <a:effectLst/>
        </p:spPr>
        <p:txBody>
          <a:bodyPr lIns="92915" tIns="46457" rIns="92915" bIns="46457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VẠN LÝ TRƯỜNG THÀNH</a:t>
            </a:r>
          </a:p>
        </p:txBody>
      </p:sp>
      <p:pic>
        <p:nvPicPr>
          <p:cNvPr id="7" name="Picture 2" descr="PCtt2">
            <a:extLst>
              <a:ext uri="{FF2B5EF4-FFF2-40B4-BE49-F238E27FC236}">
                <a16:creationId xmlns:a16="http://schemas.microsoft.com/office/drawing/2014/main" id="{9E5F27F4-420E-4A37-A182-DDFDEF2C8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1887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5CEDAA4C-FF81-4A8D-866B-9D9C68AA1F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"/>
          </a:xfrm>
          <a:noFill/>
        </p:spPr>
        <p:txBody>
          <a:bodyPr/>
          <a:lstStyle/>
          <a:p>
            <a:pPr algn="l"/>
            <a:r>
              <a:rPr lang="en-US" altLang="vi-VN" sz="3200">
                <a:solidFill>
                  <a:srgbClr val="0033CC"/>
                </a:solidFill>
                <a:latin typeface="Times New Roman" panose="02020603050405020304" pitchFamily="18" charset="0"/>
              </a:rPr>
              <a:t>   6. </a:t>
            </a:r>
            <a:r>
              <a:rPr lang="en-US" altLang="vi-VN" sz="3600">
                <a:solidFill>
                  <a:srgbClr val="0033CC"/>
                </a:solidFill>
                <a:latin typeface="Times New Roman" panose="02020603050405020304" pitchFamily="18" charset="0"/>
              </a:rPr>
              <a:t>Văn hóa Trung Quốc thời phong kiến</a:t>
            </a:r>
          </a:p>
        </p:txBody>
      </p:sp>
      <p:graphicFrame>
        <p:nvGraphicFramePr>
          <p:cNvPr id="63491" name="Group 3">
            <a:extLst>
              <a:ext uri="{FF2B5EF4-FFF2-40B4-BE49-F238E27FC236}">
                <a16:creationId xmlns:a16="http://schemas.microsoft.com/office/drawing/2014/main" id="{5EFBFA06-B012-412B-8FB6-26F59CC1BC3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914400"/>
          <a:ext cx="8830734" cy="5494593"/>
        </p:xfrm>
        <a:graphic>
          <a:graphicData uri="http://schemas.openxmlformats.org/drawingml/2006/table">
            <a:tbl>
              <a:tblPr/>
              <a:tblGrid>
                <a:gridCol w="3352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0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988">
                <a:tc>
                  <a:txBody>
                    <a:bodyPr/>
                    <a:lstStyle>
                      <a:lvl1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 fontAlgn="base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(1). KHỔNG TỬ.</a:t>
                      </a:r>
                    </a:p>
                  </a:txBody>
                  <a:tcPr marL="121920" marR="12192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3">
                  <a:txBody>
                    <a:bodyPr/>
                    <a:lstStyle>
                      <a:lvl1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 fontAlgn="base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SG" altLang="vi-V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L="121920" marR="12192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 fontAlgn="base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(A). SỬ KÝ.</a:t>
                      </a:r>
                    </a:p>
                  </a:txBody>
                  <a:tcPr marL="121920" marR="12192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88">
                <a:tc>
                  <a:txBody>
                    <a:bodyPr/>
                    <a:lstStyle>
                      <a:lvl1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 fontAlgn="base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(2). LÝ BẠCH.</a:t>
                      </a:r>
                    </a:p>
                  </a:txBody>
                  <a:tcPr marL="121920" marR="12192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>
                      <a:lvl1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 fontAlgn="base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(B). THỦY HỬ.</a:t>
                      </a:r>
                      <a:endParaRPr kumimoji="0" lang="en-US" altLang="vi-VN" sz="1900" b="0" i="0" u="none" strike="noStrike" cap="none" normalizeH="0" baseline="0">
                        <a:ln>
                          <a:noFill/>
                        </a:ln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L="121920" marR="12192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88">
                <a:tc>
                  <a:txBody>
                    <a:bodyPr/>
                    <a:lstStyle>
                      <a:lvl1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 fontAlgn="base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(3). NGÔ THỪA ÂN.</a:t>
                      </a:r>
                    </a:p>
                  </a:txBody>
                  <a:tcPr marL="121920" marR="12192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>
                      <a:lvl1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 fontAlgn="base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(C). THƠ ĐƯỜNG.</a:t>
                      </a:r>
                      <a:endParaRPr kumimoji="0" lang="en-US" altLang="vi-VN" sz="1900" b="0" i="0" u="none" strike="noStrike" cap="none" normalizeH="0" baseline="0">
                        <a:ln>
                          <a:noFill/>
                        </a:ln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L="121920" marR="12192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88">
                <a:tc>
                  <a:txBody>
                    <a:bodyPr/>
                    <a:lstStyle>
                      <a:lvl1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 fontAlgn="base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(4). BẠCH CƯ DỊ.</a:t>
                      </a:r>
                    </a:p>
                  </a:txBody>
                  <a:tcPr marL="121920" marR="12192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>
                      <a:lvl1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 fontAlgn="base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(D).Ỷ THIÊN ĐỒ LONG KÝ.</a:t>
                      </a:r>
                      <a:endParaRPr kumimoji="0" lang="en-US" altLang="vi-VN" sz="1900" b="0" i="0" u="none" strike="noStrike" cap="none" normalizeH="0" baseline="0">
                        <a:ln>
                          <a:noFill/>
                        </a:ln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L="121920" marR="12192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988">
                <a:tc>
                  <a:txBody>
                    <a:bodyPr/>
                    <a:lstStyle>
                      <a:lvl1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 fontAlgn="base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(5). LÃO TỬ.</a:t>
                      </a:r>
                    </a:p>
                  </a:txBody>
                  <a:tcPr marL="121920" marR="12192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>
                      <a:lvl1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 fontAlgn="base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(E). TÂY DU KÝ.</a:t>
                      </a:r>
                      <a:endParaRPr kumimoji="0" lang="en-US" altLang="vi-VN" sz="1900" b="0" i="0" u="none" strike="noStrike" cap="none" normalizeH="0" baseline="0">
                        <a:ln>
                          <a:noFill/>
                        </a:ln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L="121920" marR="12192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988">
                <a:tc>
                  <a:txBody>
                    <a:bodyPr/>
                    <a:lstStyle>
                      <a:lvl1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 fontAlgn="base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(6). THI NẠI AM.</a:t>
                      </a:r>
                    </a:p>
                  </a:txBody>
                  <a:tcPr marL="121920" marR="12192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>
                      <a:lvl1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 fontAlgn="base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(G). THẦN ĐIÊU ĐẠI HIỆP.</a:t>
                      </a:r>
                      <a:endParaRPr kumimoji="0" lang="en-US" altLang="vi-VN" sz="1900" b="0" i="0" u="none" strike="noStrike" cap="none" normalizeH="0" baseline="0">
                        <a:ln>
                          <a:noFill/>
                        </a:ln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L="121920" marR="12192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988">
                <a:tc>
                  <a:txBody>
                    <a:bodyPr/>
                    <a:lstStyle>
                      <a:lvl1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 fontAlgn="base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(7). TƯ MÃ THIÊN.</a:t>
                      </a:r>
                    </a:p>
                  </a:txBody>
                  <a:tcPr marL="121920" marR="12192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>
                      <a:lvl1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 fontAlgn="base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(H). HỒNG LÂU MỘNG.</a:t>
                      </a:r>
                    </a:p>
                  </a:txBody>
                  <a:tcPr marL="121920" marR="12192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988">
                <a:tc>
                  <a:txBody>
                    <a:bodyPr/>
                    <a:lstStyle>
                      <a:lvl1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 fontAlgn="base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(8). LA QUÁN TRUNG</a:t>
                      </a:r>
                    </a:p>
                  </a:txBody>
                  <a:tcPr marL="121920" marR="12192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>
                      <a:lvl1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 fontAlgn="base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(I) . ANH HÙNG XẠ ĐIÊU.</a:t>
                      </a:r>
                      <a:endParaRPr kumimoji="0" lang="en-US" altLang="vi-VN" sz="1900" b="0" i="0" u="none" strike="noStrike" cap="none" normalizeH="0" baseline="0">
                        <a:ln>
                          <a:noFill/>
                        </a:ln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L="121920" marR="12192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988">
                <a:tc>
                  <a:txBody>
                    <a:bodyPr/>
                    <a:lstStyle>
                      <a:lvl1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 fontAlgn="base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(9). ĐỖ PHỦ.</a:t>
                      </a:r>
                    </a:p>
                  </a:txBody>
                  <a:tcPr marL="121920" marR="12192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>
                      <a:lvl1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 fontAlgn="base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(K). NHO GIÁO.</a:t>
                      </a:r>
                      <a:endParaRPr kumimoji="0" lang="en-US" altLang="vi-VN" sz="1900" b="0" i="0" u="none" strike="noStrike" cap="none" normalizeH="0" baseline="0">
                        <a:ln>
                          <a:noFill/>
                        </a:ln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L="121920" marR="12192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988">
                <a:tc>
                  <a:txBody>
                    <a:bodyPr/>
                    <a:lstStyle>
                      <a:lvl1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 fontAlgn="base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(10).TÀO TUYẾT CẦN.</a:t>
                      </a:r>
                    </a:p>
                  </a:txBody>
                  <a:tcPr marL="121920" marR="12192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>
                      <a:lvl1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 fontAlgn="base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(L). TAM QUỐC CHÍ.</a:t>
                      </a:r>
                      <a:endParaRPr kumimoji="0" lang="en-US" altLang="vi-VN" sz="1900" b="0" i="0" u="none" strike="noStrike" cap="none" normalizeH="0" baseline="0">
                        <a:ln>
                          <a:noFill/>
                        </a:ln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L="121920" marR="12192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5988">
                <a:tc>
                  <a:txBody>
                    <a:bodyPr/>
                    <a:lstStyle>
                      <a:lvl1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 fontAlgn="base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(11). ĐƯỜNG TĂNG</a:t>
                      </a:r>
                    </a:p>
                  </a:txBody>
                  <a:tcPr marL="121920" marR="12192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>
                      <a:lvl1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 fontAlgn="base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(M). LÃO GIÁO.</a:t>
                      </a:r>
                      <a:endParaRPr kumimoji="0" lang="en-US" altLang="vi-VN" sz="1900" b="0" i="0" u="none" strike="noStrike" cap="none" normalizeH="0" baseline="0">
                        <a:ln>
                          <a:noFill/>
                        </a:ln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L="121920" marR="12192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5988">
                <a:tc>
                  <a:txBody>
                    <a:bodyPr/>
                    <a:lstStyle>
                      <a:lvl1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 fontAlgn="base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SG" altLang="vi-V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L="121920" marR="12192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>
                      <a:lvl1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 fontAlgn="base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(N). VÕ LÂM NGŨ BÁ.</a:t>
                      </a:r>
                      <a:endParaRPr kumimoji="0" lang="en-US" altLang="vi-VN" sz="1900" b="0" i="0" u="none" strike="noStrike" cap="none" normalizeH="0" baseline="0">
                        <a:ln>
                          <a:noFill/>
                        </a:ln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L="121920" marR="12192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5988">
                <a:tc>
                  <a:txBody>
                    <a:bodyPr/>
                    <a:lstStyle>
                      <a:lvl1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 fontAlgn="base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SG" altLang="vi-VN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L="121920" marR="12192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>
                      <a:lvl1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 fontAlgn="base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(P). PHẬT GIÁO.</a:t>
                      </a:r>
                      <a:endParaRPr kumimoji="0" lang="en-US" altLang="vi-VN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L="121920" marR="12192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41411">
                <a:tc gridSpan="3">
                  <a:txBody>
                    <a:bodyPr/>
                    <a:lstStyle>
                      <a:lvl1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 algn="l" fontAlgn="base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 algn="l" fontAlgn="base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 algn="l" fontAlgn="base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                  </a:t>
                      </a:r>
                    </a:p>
                  </a:txBody>
                  <a:tcPr marL="121920" marR="12192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3551" name="Rectangle 63">
            <a:extLst>
              <a:ext uri="{FF2B5EF4-FFF2-40B4-BE49-F238E27FC236}">
                <a16:creationId xmlns:a16="http://schemas.microsoft.com/office/drawing/2014/main" id="{4004D457-FD0B-4E36-A75C-245E3339B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914400"/>
            <a:ext cx="28448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FFFF00"/>
                </a:solidFill>
              </a:rPr>
              <a:t>a. Tư tưởng</a:t>
            </a:r>
          </a:p>
        </p:txBody>
      </p:sp>
      <p:sp>
        <p:nvSpPr>
          <p:cNvPr id="63552" name="Rectangle 64">
            <a:extLst>
              <a:ext uri="{FF2B5EF4-FFF2-40B4-BE49-F238E27FC236}">
                <a16:creationId xmlns:a16="http://schemas.microsoft.com/office/drawing/2014/main" id="{CDE6BB71-A7E8-406D-87D2-48386A804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2400" y="1600200"/>
            <a:ext cx="28448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>
                <a:solidFill>
                  <a:srgbClr val="000000"/>
                </a:solidFill>
              </a:rPr>
              <a:t>    </a:t>
            </a:r>
            <a:r>
              <a:rPr lang="en-US" altLang="vi-VN" sz="3200" b="1">
                <a:solidFill>
                  <a:srgbClr val="000000"/>
                </a:solidFill>
              </a:rPr>
              <a:t>- Nho giáo</a:t>
            </a:r>
          </a:p>
        </p:txBody>
      </p:sp>
      <p:sp>
        <p:nvSpPr>
          <p:cNvPr id="63553" name="Rectangle 65">
            <a:extLst>
              <a:ext uri="{FF2B5EF4-FFF2-40B4-BE49-F238E27FC236}">
                <a16:creationId xmlns:a16="http://schemas.microsoft.com/office/drawing/2014/main" id="{D43F6944-C6DB-4A4A-BC0D-16DDC01C1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2286000"/>
            <a:ext cx="2844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>
                <a:solidFill>
                  <a:srgbClr val="000000"/>
                </a:solidFill>
              </a:rPr>
              <a:t>  </a:t>
            </a:r>
            <a:r>
              <a:rPr lang="en-US" altLang="vi-VN" sz="3200">
                <a:solidFill>
                  <a:srgbClr val="000000"/>
                </a:solidFill>
              </a:rPr>
              <a:t>- Phật giáo</a:t>
            </a:r>
            <a:endParaRPr lang="en-US" altLang="vi-VN" sz="3200" b="1">
              <a:solidFill>
                <a:srgbClr val="FFFF00"/>
              </a:solidFill>
            </a:endParaRPr>
          </a:p>
        </p:txBody>
      </p:sp>
      <p:sp>
        <p:nvSpPr>
          <p:cNvPr id="63554" name="Rectangle 66">
            <a:extLst>
              <a:ext uri="{FF2B5EF4-FFF2-40B4-BE49-F238E27FC236}">
                <a16:creationId xmlns:a16="http://schemas.microsoft.com/office/drawing/2014/main" id="{467D226C-F496-450B-8FCE-90F6810AF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3048000"/>
            <a:ext cx="28448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FFFF00"/>
                </a:solidFill>
              </a:rPr>
              <a:t>b. Sử học</a:t>
            </a:r>
          </a:p>
        </p:txBody>
      </p:sp>
      <p:sp>
        <p:nvSpPr>
          <p:cNvPr id="63555" name="Rectangle 67">
            <a:extLst>
              <a:ext uri="{FF2B5EF4-FFF2-40B4-BE49-F238E27FC236}">
                <a16:creationId xmlns:a16="http://schemas.microsoft.com/office/drawing/2014/main" id="{2AEE1A51-FC6C-46F0-BA73-55EF653CA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4495800"/>
            <a:ext cx="2844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FFFF00"/>
                </a:solidFill>
              </a:rPr>
              <a:t>c. Văn học</a:t>
            </a:r>
          </a:p>
        </p:txBody>
      </p:sp>
      <p:sp>
        <p:nvSpPr>
          <p:cNvPr id="63556" name="Rectangle 68">
            <a:extLst>
              <a:ext uri="{FF2B5EF4-FFF2-40B4-BE49-F238E27FC236}">
                <a16:creationId xmlns:a16="http://schemas.microsoft.com/office/drawing/2014/main" id="{7E847444-314C-4FC1-95BC-8A3A6CBA2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5105400"/>
            <a:ext cx="2844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000000"/>
                </a:solidFill>
              </a:rPr>
              <a:t>-Thơ Đường</a:t>
            </a:r>
          </a:p>
        </p:txBody>
      </p:sp>
      <p:sp>
        <p:nvSpPr>
          <p:cNvPr id="63557" name="Rectangle 69">
            <a:extLst>
              <a:ext uri="{FF2B5EF4-FFF2-40B4-BE49-F238E27FC236}">
                <a16:creationId xmlns:a16="http://schemas.microsoft.com/office/drawing/2014/main" id="{BFDB5FB4-8006-4583-8B99-210CB54EC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5715000"/>
            <a:ext cx="28448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>
                <a:solidFill>
                  <a:srgbClr val="000000"/>
                </a:solidFill>
              </a:rPr>
              <a:t> </a:t>
            </a:r>
            <a:r>
              <a:rPr lang="en-US" altLang="vi-VN" sz="2800" b="1">
                <a:solidFill>
                  <a:srgbClr val="000000"/>
                </a:solidFill>
              </a:rPr>
              <a:t>-Tiểu thuyết</a:t>
            </a:r>
          </a:p>
        </p:txBody>
      </p:sp>
      <p:sp>
        <p:nvSpPr>
          <p:cNvPr id="63558" name="Rectangle 70">
            <a:extLst>
              <a:ext uri="{FF2B5EF4-FFF2-40B4-BE49-F238E27FC236}">
                <a16:creationId xmlns:a16="http://schemas.microsoft.com/office/drawing/2014/main" id="{68352E35-358F-4DF6-A529-FB4E92FE3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3733800"/>
            <a:ext cx="2844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>
                <a:solidFill>
                  <a:srgbClr val="000000"/>
                </a:solidFill>
              </a:rPr>
              <a:t>    </a:t>
            </a:r>
            <a:r>
              <a:rPr lang="en-US" altLang="vi-VN" sz="2800" b="1">
                <a:solidFill>
                  <a:srgbClr val="000000"/>
                </a:solidFill>
              </a:rPr>
              <a:t>- Sử ký</a:t>
            </a:r>
          </a:p>
        </p:txBody>
      </p:sp>
      <p:sp>
        <p:nvSpPr>
          <p:cNvPr id="63559" name="Line 71">
            <a:extLst>
              <a:ext uri="{FF2B5EF4-FFF2-40B4-BE49-F238E27FC236}">
                <a16:creationId xmlns:a16="http://schemas.microsoft.com/office/drawing/2014/main" id="{1B1FA4F2-759E-472B-B5BD-9438D872EF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990600"/>
            <a:ext cx="111760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915" tIns="46457" rIns="92915" bIns="46457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3560" name="Line 72">
            <a:extLst>
              <a:ext uri="{FF2B5EF4-FFF2-40B4-BE49-F238E27FC236}">
                <a16:creationId xmlns:a16="http://schemas.microsoft.com/office/drawing/2014/main" id="{96DE7EA4-732F-4F27-9F6B-65276BAC19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1447800"/>
            <a:ext cx="1117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915" tIns="46457" rIns="92915" bIns="46457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3561" name="Line 73">
            <a:extLst>
              <a:ext uri="{FF2B5EF4-FFF2-40B4-BE49-F238E27FC236}">
                <a16:creationId xmlns:a16="http://schemas.microsoft.com/office/drawing/2014/main" id="{DDB1FBE9-D0E9-45F2-A3B8-2B13B980ED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1828800"/>
            <a:ext cx="1117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915" tIns="46457" rIns="92915" bIns="46457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3562" name="Line 74">
            <a:extLst>
              <a:ext uri="{FF2B5EF4-FFF2-40B4-BE49-F238E27FC236}">
                <a16:creationId xmlns:a16="http://schemas.microsoft.com/office/drawing/2014/main" id="{138AFB27-D277-4F89-A4A0-41CA6706A2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1828800"/>
            <a:ext cx="11176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915" tIns="46457" rIns="92915" bIns="46457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3563" name="Line 75">
            <a:extLst>
              <a:ext uri="{FF2B5EF4-FFF2-40B4-BE49-F238E27FC236}">
                <a16:creationId xmlns:a16="http://schemas.microsoft.com/office/drawing/2014/main" id="{3EC165D8-3545-4D0F-A6D8-A640F096C8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1752600"/>
            <a:ext cx="1117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915" tIns="46457" rIns="92915" bIns="46457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3564" name="Line 76">
            <a:extLst>
              <a:ext uri="{FF2B5EF4-FFF2-40B4-BE49-F238E27FC236}">
                <a16:creationId xmlns:a16="http://schemas.microsoft.com/office/drawing/2014/main" id="{CB87ADFE-78C8-475E-9D7D-228B0B1DCE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514600"/>
            <a:ext cx="11176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915" tIns="46457" rIns="92915" bIns="46457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3565" name="Line 77">
            <a:extLst>
              <a:ext uri="{FF2B5EF4-FFF2-40B4-BE49-F238E27FC236}">
                <a16:creationId xmlns:a16="http://schemas.microsoft.com/office/drawing/2014/main" id="{3B4DC96F-6766-4628-980E-C6F857519D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1524000"/>
            <a:ext cx="1117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915" tIns="46457" rIns="92915" bIns="46457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3566" name="Line 78">
            <a:extLst>
              <a:ext uri="{FF2B5EF4-FFF2-40B4-BE49-F238E27FC236}">
                <a16:creationId xmlns:a16="http://schemas.microsoft.com/office/drawing/2014/main" id="{CA9A2E70-A76E-4B17-B791-6A19B2710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1066800"/>
            <a:ext cx="11176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915" tIns="46457" rIns="92915" bIns="46457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3567" name="Line 79">
            <a:extLst>
              <a:ext uri="{FF2B5EF4-FFF2-40B4-BE49-F238E27FC236}">
                <a16:creationId xmlns:a16="http://schemas.microsoft.com/office/drawing/2014/main" id="{FC6D5603-EE80-46A4-90AB-51FE109AC8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657600"/>
            <a:ext cx="1117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915" tIns="46457" rIns="92915" bIns="46457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3568" name="Line 80">
            <a:extLst>
              <a:ext uri="{FF2B5EF4-FFF2-40B4-BE49-F238E27FC236}">
                <a16:creationId xmlns:a16="http://schemas.microsoft.com/office/drawing/2014/main" id="{7F828F35-80F9-43AD-BFE2-8A05AF91DF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3276600"/>
            <a:ext cx="1117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915" tIns="46457" rIns="92915" bIns="46457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3569" name="Line 81">
            <a:extLst>
              <a:ext uri="{FF2B5EF4-FFF2-40B4-BE49-F238E27FC236}">
                <a16:creationId xmlns:a16="http://schemas.microsoft.com/office/drawing/2014/main" id="{2425E222-4788-4CFA-87FC-5A606FF0A5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4724400"/>
            <a:ext cx="1117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915" tIns="46457" rIns="92915" bIns="46457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3571" name="Picture 83" descr="LY BACH">
            <a:extLst>
              <a:ext uri="{FF2B5EF4-FFF2-40B4-BE49-F238E27FC236}">
                <a16:creationId xmlns:a16="http://schemas.microsoft.com/office/drawing/2014/main" id="{4CC93F6C-E132-4D57-A7AC-DC296B874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810000"/>
            <a:ext cx="2641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72" name="Picture 84" descr="KHONG TU">
            <a:extLst>
              <a:ext uri="{FF2B5EF4-FFF2-40B4-BE49-F238E27FC236}">
                <a16:creationId xmlns:a16="http://schemas.microsoft.com/office/drawing/2014/main" id="{0E8F2A9F-86FE-4562-83E8-21D029683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85800"/>
            <a:ext cx="2641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73" name="Picture 85">
            <a:extLst>
              <a:ext uri="{FF2B5EF4-FFF2-40B4-BE49-F238E27FC236}">
                <a16:creationId xmlns:a16="http://schemas.microsoft.com/office/drawing/2014/main" id="{AE406411-6B95-47BA-AE59-F1C158DDA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685800"/>
            <a:ext cx="2641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74" name="Picture 86" descr="BACHCUDI">
            <a:extLst>
              <a:ext uri="{FF2B5EF4-FFF2-40B4-BE49-F238E27FC236}">
                <a16:creationId xmlns:a16="http://schemas.microsoft.com/office/drawing/2014/main" id="{9E77B813-3209-474C-B5A1-C5F090894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733800"/>
            <a:ext cx="264371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75" name="Picture 87" descr="DO PHU">
            <a:extLst>
              <a:ext uri="{FF2B5EF4-FFF2-40B4-BE49-F238E27FC236}">
                <a16:creationId xmlns:a16="http://schemas.microsoft.com/office/drawing/2014/main" id="{D224CC1F-E61C-4994-8DB1-CCDB87DC1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685800"/>
            <a:ext cx="2641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76" name="Picture 88" descr="Laozi">
            <a:extLst>
              <a:ext uri="{FF2B5EF4-FFF2-40B4-BE49-F238E27FC236}">
                <a16:creationId xmlns:a16="http://schemas.microsoft.com/office/drawing/2014/main" id="{3B052B14-7771-43E5-80BD-A8EB927CA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3733800"/>
            <a:ext cx="2639484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77" name="Picture 89">
            <a:extLst>
              <a:ext uri="{FF2B5EF4-FFF2-40B4-BE49-F238E27FC236}">
                <a16:creationId xmlns:a16="http://schemas.microsoft.com/office/drawing/2014/main" id="{B6B1F025-2837-4F13-A96B-17056E4C4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685800"/>
            <a:ext cx="262043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78" name="Picture 90" descr="TU MA THIEN">
            <a:extLst>
              <a:ext uri="{FF2B5EF4-FFF2-40B4-BE49-F238E27FC236}">
                <a16:creationId xmlns:a16="http://schemas.microsoft.com/office/drawing/2014/main" id="{0E70776E-13F2-4695-B353-0BAF89AA7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517" y="3733800"/>
            <a:ext cx="263948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79" name="Picture 91" descr="LUU QUAN TRUONG">
            <a:extLst>
              <a:ext uri="{FF2B5EF4-FFF2-40B4-BE49-F238E27FC236}">
                <a16:creationId xmlns:a16="http://schemas.microsoft.com/office/drawing/2014/main" id="{BF232620-7C3F-46E7-B2F1-6B104D246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885" y="685800"/>
            <a:ext cx="2643716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80" name="Picture 92" descr="HONG LAU MONG">
            <a:extLst>
              <a:ext uri="{FF2B5EF4-FFF2-40B4-BE49-F238E27FC236}">
                <a16:creationId xmlns:a16="http://schemas.microsoft.com/office/drawing/2014/main" id="{A4F4FEC8-4198-49DD-8AA5-F5B3FC670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885" y="685800"/>
            <a:ext cx="2643716" cy="303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81" name="Picture 93">
            <a:extLst>
              <a:ext uri="{FF2B5EF4-FFF2-40B4-BE49-F238E27FC236}">
                <a16:creationId xmlns:a16="http://schemas.microsoft.com/office/drawing/2014/main" id="{D236BDB8-E94F-4376-93A9-92D946CB1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3733800"/>
            <a:ext cx="263736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3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3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3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3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3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3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3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3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3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3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3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3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3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3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3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9" dur="500"/>
                                        <p:tgtEl>
                                          <p:spTgt spid="63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3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3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3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3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3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3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3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3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3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3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3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3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63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3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63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3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3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3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63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3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63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6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6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3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3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3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3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63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63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63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63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3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7" dur="1000"/>
                                        <p:tgtEl>
                                          <p:spTgt spid="63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800" decel="100000"/>
                                        <p:tgtEl>
                                          <p:spTgt spid="635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800" decel="100000" fill="hold"/>
                                        <p:tgtEl>
                                          <p:spTgt spid="635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800" decel="100000" fill="hold"/>
                                        <p:tgtEl>
                                          <p:spTgt spid="63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63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800" decel="100000"/>
                                        <p:tgtEl>
                                          <p:spTgt spid="63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635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6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6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6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2" dur="1000"/>
                                        <p:tgtEl>
                                          <p:spTgt spid="6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800" decel="100000"/>
                                        <p:tgtEl>
                                          <p:spTgt spid="6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800" decel="100000" fill="hold"/>
                                        <p:tgtEl>
                                          <p:spTgt spid="6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800" decel="100000" fill="hold"/>
                                        <p:tgtEl>
                                          <p:spTgt spid="6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800" decel="100000" fill="hold"/>
                                        <p:tgtEl>
                                          <p:spTgt spid="6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6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9" dur="1000"/>
                                        <p:tgtEl>
                                          <p:spTgt spid="6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800" decel="100000"/>
                                        <p:tgtEl>
                                          <p:spTgt spid="6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800" decel="100000" fill="hold"/>
                                        <p:tgtEl>
                                          <p:spTgt spid="6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800" decel="100000" fill="hold"/>
                                        <p:tgtEl>
                                          <p:spTgt spid="6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800" decel="100000" fill="hold"/>
                                        <p:tgtEl>
                                          <p:spTgt spid="6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800" decel="100000"/>
                                        <p:tgtEl>
                                          <p:spTgt spid="6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800" decel="100000" fill="hold"/>
                                        <p:tgtEl>
                                          <p:spTgt spid="6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800" decel="100000" fill="hold"/>
                                        <p:tgtEl>
                                          <p:spTgt spid="6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800" decel="100000" fill="hold"/>
                                        <p:tgtEl>
                                          <p:spTgt spid="6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551" grpId="0" animBg="1"/>
      <p:bldP spid="63552" grpId="0" animBg="1"/>
      <p:bldP spid="63553" grpId="0" animBg="1"/>
      <p:bldP spid="63554" grpId="0" animBg="1"/>
      <p:bldP spid="63555" grpId="0" animBg="1"/>
      <p:bldP spid="63556" grpId="0" animBg="1"/>
      <p:bldP spid="63557" grpId="0" animBg="1"/>
      <p:bldP spid="6355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69957-DA85-4309-84F3-B148FAD57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u="sng" dirty="0">
                <a:solidFill>
                  <a:srgbClr val="C00000"/>
                </a:solidFill>
              </a:rPr>
              <a:t>DẶN </a:t>
            </a:r>
            <a:r>
              <a:rPr lang="vi-VN" u="sng">
                <a:solidFill>
                  <a:srgbClr val="C00000"/>
                </a:solidFill>
              </a:rPr>
              <a:t>DÒ </a:t>
            </a:r>
            <a:endParaRPr lang="vi-VN" u="sng" dirty="0">
              <a:solidFill>
                <a:srgbClr val="C0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42A4E-7003-4EF9-925F-984517D389D4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vi-VN" sz="5333" dirty="0">
                <a:solidFill>
                  <a:srgbClr val="002060"/>
                </a:solidFill>
              </a:rPr>
              <a:t>Học bài 4 phần 1,2,3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C4EE74-630D-4063-9D28-052EFFB5B7DC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vi-VN" dirty="0">
                <a:solidFill>
                  <a:srgbClr val="0070C0"/>
                </a:solidFill>
              </a:rPr>
              <a:t>Đọc trước bài  phần  2,3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D5AF06-9F9C-49D2-8D73-DE757D654B1D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vi-VN" dirty="0">
                <a:solidFill>
                  <a:srgbClr val="00B050"/>
                </a:solidFill>
              </a:rPr>
              <a:t>Hs lên trang </a:t>
            </a:r>
            <a:r>
              <a:rPr lang="vi-VN" u="sng" dirty="0">
                <a:solidFill>
                  <a:srgbClr val="C00000"/>
                </a:solidFill>
              </a:rPr>
              <a:t>lms.vnedu </a:t>
            </a:r>
            <a:r>
              <a:rPr lang="vi-VN" dirty="0">
                <a:solidFill>
                  <a:srgbClr val="00B050"/>
                </a:solidFill>
              </a:rPr>
              <a:t>để xem lại bài học ở mỗi tuần, bổ sung bài ghi đầy đủ</a:t>
            </a:r>
          </a:p>
        </p:txBody>
      </p:sp>
    </p:spTree>
    <p:extLst>
      <p:ext uri="{BB962C8B-B14F-4D97-AF65-F5344CB8AC3E}">
        <p14:creationId xmlns:p14="http://schemas.microsoft.com/office/powerpoint/2010/main" val="23425094"/>
      </p:ext>
    </p:extLst>
  </p:cSld>
  <p:clrMapOvr>
    <a:masterClrMapping/>
  </p:clrMapOvr>
  <p:transition>
    <p:newsfla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 descr="697125i6o7gtfx8m">
            <a:extLst>
              <a:ext uri="{FF2B5EF4-FFF2-40B4-BE49-F238E27FC236}">
                <a16:creationId xmlns:a16="http://schemas.microsoft.com/office/drawing/2014/main" id="{D69B421C-3C45-4918-AD02-8B7C2A6965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286000"/>
            <a:ext cx="46609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7" descr="0425_2j_s">
            <a:extLst>
              <a:ext uri="{FF2B5EF4-FFF2-40B4-BE49-F238E27FC236}">
                <a16:creationId xmlns:a16="http://schemas.microsoft.com/office/drawing/2014/main" id="{B8AECF72-E9EC-4E1A-AD89-6A6F9AD33C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8" descr="0425_2j_s">
            <a:extLst>
              <a:ext uri="{FF2B5EF4-FFF2-40B4-BE49-F238E27FC236}">
                <a16:creationId xmlns:a16="http://schemas.microsoft.com/office/drawing/2014/main" id="{DE1FB633-6254-44CB-A9C4-337FA19577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1016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9" descr="0425_2j_s">
            <a:extLst>
              <a:ext uri="{FF2B5EF4-FFF2-40B4-BE49-F238E27FC236}">
                <a16:creationId xmlns:a16="http://schemas.microsoft.com/office/drawing/2014/main" id="{69F2C7B7-5AE2-42DA-8F96-481E5E3DC3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0"/>
            <a:ext cx="812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0" descr="0425_2j_s">
            <a:extLst>
              <a:ext uri="{FF2B5EF4-FFF2-40B4-BE49-F238E27FC236}">
                <a16:creationId xmlns:a16="http://schemas.microsoft.com/office/drawing/2014/main" id="{BC38F295-2F0A-4746-A972-20DDAE4FEF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4267200"/>
            <a:ext cx="812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1" descr="726986tyvhi3urbl">
            <a:extLst>
              <a:ext uri="{FF2B5EF4-FFF2-40B4-BE49-F238E27FC236}">
                <a16:creationId xmlns:a16="http://schemas.microsoft.com/office/drawing/2014/main" id="{F6C65024-1D42-40A8-8135-AA096D1EA6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16400" y="-1676400"/>
            <a:ext cx="457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2" descr="726986tyvhi3urbl">
            <a:extLst>
              <a:ext uri="{FF2B5EF4-FFF2-40B4-BE49-F238E27FC236}">
                <a16:creationId xmlns:a16="http://schemas.microsoft.com/office/drawing/2014/main" id="{A7E94CB7-CFF7-488E-AB35-B7B35408D0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82000" y="-1676400"/>
            <a:ext cx="457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3" descr="726986tyvhi3urbl">
            <a:extLst>
              <a:ext uri="{FF2B5EF4-FFF2-40B4-BE49-F238E27FC236}">
                <a16:creationId xmlns:a16="http://schemas.microsoft.com/office/drawing/2014/main" id="{6F566836-8E91-4D08-A4FF-9DB3E1AB64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03600" y="4724400"/>
            <a:ext cx="457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4" descr="726986tyvhi3urbl">
            <a:extLst>
              <a:ext uri="{FF2B5EF4-FFF2-40B4-BE49-F238E27FC236}">
                <a16:creationId xmlns:a16="http://schemas.microsoft.com/office/drawing/2014/main" id="{44EC4ED6-CDEC-4A64-AF41-487A76CF39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64400" y="4724400"/>
            <a:ext cx="457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1" name="WordArt 4">
            <a:extLst>
              <a:ext uri="{FF2B5EF4-FFF2-40B4-BE49-F238E27FC236}">
                <a16:creationId xmlns:a16="http://schemas.microsoft.com/office/drawing/2014/main" id="{84441A64-8E98-4647-BFE2-59C0345BB62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524001" y="533401"/>
            <a:ext cx="9122833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>
                    <a:alpha val="85881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>
                    <a:alpha val="85881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 VÀ CÁC EM HỌC SINH !</a:t>
            </a:r>
          </a:p>
        </p:txBody>
      </p:sp>
    </p:spTree>
  </p:cSld>
  <p:clrMapOvr>
    <a:masterClrMapping/>
  </p:clrMapOvr>
  <p:transition>
    <p:checker dir="vert"/>
    <p:sndAc>
      <p:stSnd>
        <p:snd r:embed="rId2" name="applaus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>
            <a:extLst>
              <a:ext uri="{FF2B5EF4-FFF2-40B4-BE49-F238E27FC236}">
                <a16:creationId xmlns:a16="http://schemas.microsoft.com/office/drawing/2014/main" id="{D6A3B2C9-4D04-4460-A35C-E4650C35E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34"/>
            <a:ext cx="12192000" cy="682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Text Box 5">
            <a:extLst>
              <a:ext uri="{FF2B5EF4-FFF2-40B4-BE49-F238E27FC236}">
                <a16:creationId xmlns:a16="http://schemas.microsoft.com/office/drawing/2014/main" id="{F51537B1-A6CD-4A6C-8DE0-8C45DB052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584" y="63501"/>
            <a:ext cx="9042400" cy="6667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</a:rPr>
              <a:t>4. </a:t>
            </a:r>
            <a:r>
              <a:rPr lang="en-US" sz="3733" b="1" dirty="0" err="1">
                <a:solidFill>
                  <a:srgbClr val="FF0000"/>
                </a:solidFill>
                <a:latin typeface="Times New Roman" pitchFamily="18" charset="0"/>
              </a:rPr>
              <a:t>Trung</a:t>
            </a:r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itchFamily="18" charset="0"/>
              </a:rPr>
              <a:t>quốc</a:t>
            </a:r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itchFamily="18" charset="0"/>
              </a:rPr>
              <a:t>thời</a:t>
            </a:r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itchFamily="18" charset="0"/>
              </a:rPr>
              <a:t>Tống</a:t>
            </a:r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</a:rPr>
              <a:t> - </a:t>
            </a:r>
            <a:r>
              <a:rPr lang="en-US" sz="3733" b="1" dirty="0" err="1">
                <a:solidFill>
                  <a:srgbClr val="FF0000"/>
                </a:solidFill>
                <a:latin typeface="Times New Roman" pitchFamily="18" charset="0"/>
              </a:rPr>
              <a:t>Nguyên</a:t>
            </a:r>
            <a:endParaRPr lang="en-US" sz="3733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436" name="Text Box 6">
            <a:extLst>
              <a:ext uri="{FF2B5EF4-FFF2-40B4-BE49-F238E27FC236}">
                <a16:creationId xmlns:a16="http://schemas.microsoft.com/office/drawing/2014/main" id="{2E23E480-B6A1-48AD-A192-55787C589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1" y="762000"/>
            <a:ext cx="6502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733" b="1" i="1">
                <a:solidFill>
                  <a:srgbClr val="FF0000"/>
                </a:solidFill>
                <a:latin typeface="Times New Roman" panose="02020603050405020304" pitchFamily="18" charset="0"/>
              </a:rPr>
              <a:t>a. Thời Tống :</a:t>
            </a:r>
          </a:p>
        </p:txBody>
      </p:sp>
      <p:sp>
        <p:nvSpPr>
          <p:cNvPr id="18437" name="Rectangle 7">
            <a:extLst>
              <a:ext uri="{FF2B5EF4-FFF2-40B4-BE49-F238E27FC236}">
                <a16:creationId xmlns:a16="http://schemas.microsoft.com/office/drawing/2014/main" id="{D5DE8F94-99E3-4236-951D-4F6CC40F7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1474046"/>
            <a:ext cx="10871200" cy="239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733" i="1">
                <a:solidFill>
                  <a:srgbClr val="000000"/>
                </a:solidFill>
                <a:latin typeface="Times New Roman" panose="02020603050405020304" pitchFamily="18" charset="0"/>
              </a:rPr>
              <a:t>- Miển giảm thuế, sưu dịch.</a:t>
            </a:r>
          </a:p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733" i="1">
                <a:solidFill>
                  <a:srgbClr val="000000"/>
                </a:solidFill>
                <a:latin typeface="Times New Roman" panose="02020603050405020304" pitchFamily="18" charset="0"/>
              </a:rPr>
              <a:t>- Mở mang các công trình thuỷ lợi, khuyến khích sản xuất thủ công nghiệp phát triển.</a:t>
            </a:r>
          </a:p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733" i="1">
                <a:solidFill>
                  <a:srgbClr val="000000"/>
                </a:solidFill>
                <a:latin typeface="Times New Roman" panose="02020603050405020304" pitchFamily="18" charset="0"/>
              </a:rPr>
              <a:t>- Có nhiều phát minh quan trọng</a:t>
            </a:r>
          </a:p>
        </p:txBody>
      </p:sp>
      <p:sp>
        <p:nvSpPr>
          <p:cNvPr id="137230" name="Text Box 14">
            <a:extLst>
              <a:ext uri="{FF2B5EF4-FFF2-40B4-BE49-F238E27FC236}">
                <a16:creationId xmlns:a16="http://schemas.microsoft.com/office/drawing/2014/main" id="{CC3A0F17-4C31-4233-B72F-B4295575F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33" y="3733800"/>
            <a:ext cx="4876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733" b="1" i="1">
                <a:solidFill>
                  <a:srgbClr val="FF0000"/>
                </a:solidFill>
                <a:latin typeface="Times New Roman" panose="02020603050405020304" pitchFamily="18" charset="0"/>
              </a:rPr>
              <a:t>b. Thời Nguyên :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8D0BBCE8-3B58-499C-A34B-2811D8588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4280746"/>
            <a:ext cx="10769600" cy="239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733" i="1">
                <a:solidFill>
                  <a:srgbClr val="000000"/>
                </a:solidFill>
                <a:latin typeface="Times New Roman" panose="02020603050405020304" pitchFamily="18" charset="0"/>
              </a:rPr>
              <a:t>- Vua Mông Cổ tiêu diệt nhà Tống lập ra nhà Nguyên.</a:t>
            </a:r>
          </a:p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733" i="1">
                <a:solidFill>
                  <a:srgbClr val="000000"/>
                </a:solidFill>
                <a:latin typeface="Times New Roman" panose="02020603050405020304" pitchFamily="18" charset="0"/>
              </a:rPr>
              <a:t>- Thi hành nhiều biện pháp phân biệt đối xử giữa người Mông Cổ và người Hán</a:t>
            </a:r>
          </a:p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733" i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vi-VN" sz="3733" i="1">
                <a:solidFill>
                  <a:srgbClr val="000000"/>
                </a:solidFill>
                <a:latin typeface="Times New Roman" panose="02020603050405020304" pitchFamily="18" charset="0"/>
              </a:rPr>
              <a:t> Nhân dân nhiều lần nổi dậy khởi nghĩa.</a:t>
            </a:r>
          </a:p>
        </p:txBody>
      </p:sp>
      <p:pic>
        <p:nvPicPr>
          <p:cNvPr id="18440" name="Picture 11">
            <a:extLst>
              <a:ext uri="{FF2B5EF4-FFF2-40B4-BE49-F238E27FC236}">
                <a16:creationId xmlns:a16="http://schemas.microsoft.com/office/drawing/2014/main" id="{5D4A736D-1382-499D-8133-9A716329EE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234" y="-40217"/>
            <a:ext cx="1485900" cy="77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18436" grpId="0"/>
      <p:bldP spid="18437" grpId="0"/>
      <p:bldP spid="137230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>
            <a:extLst>
              <a:ext uri="{FF2B5EF4-FFF2-40B4-BE49-F238E27FC236}">
                <a16:creationId xmlns:a16="http://schemas.microsoft.com/office/drawing/2014/main" id="{A756182D-AC95-4E1B-BA26-D857DC276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34"/>
            <a:ext cx="12192000" cy="682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1" name="Rectangle 5">
            <a:extLst>
              <a:ext uri="{FF2B5EF4-FFF2-40B4-BE49-F238E27FC236}">
                <a16:creationId xmlns:a16="http://schemas.microsoft.com/office/drawing/2014/main" id="{CDD19AA6-08AD-4621-8357-7C62EE02C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2718"/>
            <a:ext cx="11379200" cy="70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0000" tIns="62400" rIns="120000" bIns="624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99002" eaLnBrk="1" fontAlgn="base" hangingPunct="1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596885" algn="l"/>
                <a:tab pos="1195887" algn="l"/>
                <a:tab pos="1794888" algn="l"/>
                <a:tab pos="2393891" algn="l"/>
                <a:tab pos="2992892" algn="l"/>
                <a:tab pos="3591894" algn="l"/>
                <a:tab pos="4190895" algn="l"/>
                <a:tab pos="4789898" algn="l"/>
                <a:tab pos="5388899" algn="l"/>
                <a:tab pos="5987901" algn="l"/>
                <a:tab pos="6586902" algn="l"/>
                <a:tab pos="7185904" algn="l"/>
                <a:tab pos="7784905" algn="l"/>
                <a:tab pos="8383908" algn="l"/>
                <a:tab pos="8982909" algn="l"/>
                <a:tab pos="9581911" algn="l"/>
                <a:tab pos="10180912" algn="l"/>
                <a:tab pos="10779914" algn="l"/>
                <a:tab pos="11378916" algn="l"/>
                <a:tab pos="11977918" algn="l"/>
              </a:tabLst>
            </a:pPr>
            <a:r>
              <a:rPr lang="en-US" altLang="vi-VN" sz="3733" b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5. Trung Quốc thời Minh _ Thanh</a:t>
            </a:r>
          </a:p>
        </p:txBody>
      </p:sp>
      <p:sp>
        <p:nvSpPr>
          <p:cNvPr id="50184" name="Text Box 8">
            <a:extLst>
              <a:ext uri="{FF2B5EF4-FFF2-40B4-BE49-F238E27FC236}">
                <a16:creationId xmlns:a16="http://schemas.microsoft.com/office/drawing/2014/main" id="{37346FC9-3AA6-48A3-9808-BA3FF4E1A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1" y="1701801"/>
            <a:ext cx="1246081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2340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i="1">
                <a:solidFill>
                  <a:srgbClr val="333399"/>
                </a:solidFill>
                <a:latin typeface="Times New Roman" panose="02020603050405020304" pitchFamily="18" charset="0"/>
              </a:rPr>
              <a:t> -  </a:t>
            </a:r>
            <a:r>
              <a:rPr lang="en-US" altLang="vi-VN" sz="3200" i="1">
                <a:solidFill>
                  <a:srgbClr val="000000"/>
                </a:solidFill>
                <a:latin typeface="Times New Roman" panose="02020603050405020304" pitchFamily="18" charset="0"/>
              </a:rPr>
              <a:t>Cuối thời Minh- Thanh xã hội phong kiến mục nát, dân khổ cực</a:t>
            </a:r>
          </a:p>
          <a:p>
            <a:pPr defTabSz="122340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i="1">
                <a:solidFill>
                  <a:srgbClr val="000000"/>
                </a:solidFill>
                <a:latin typeface="Times New Roman" panose="02020603050405020304" pitchFamily="18" charset="0"/>
              </a:rPr>
              <a:t>- Mầm mống kinh tế tư bản chủ nghĩa xuất hiện</a:t>
            </a:r>
          </a:p>
          <a:p>
            <a:pPr defTabSz="122340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i="1">
                <a:solidFill>
                  <a:srgbClr val="000000"/>
                </a:solidFill>
                <a:latin typeface="Times New Roman" panose="02020603050405020304" pitchFamily="18" charset="0"/>
              </a:rPr>
              <a:t>- Mở rộng buôn bán với nước ngoài.</a:t>
            </a:r>
          </a:p>
        </p:txBody>
      </p:sp>
      <p:sp>
        <p:nvSpPr>
          <p:cNvPr id="19461" name="Rectangle 3">
            <a:extLst>
              <a:ext uri="{FF2B5EF4-FFF2-40B4-BE49-F238E27FC236}">
                <a16:creationId xmlns:a16="http://schemas.microsoft.com/office/drawing/2014/main" id="{7725BABA-81C9-4FAD-9FAB-1BD877484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750476"/>
          </a:xfrm>
          <a:prstGeom prst="rect">
            <a:avLst/>
          </a:prstGeom>
          <a:solidFill>
            <a:srgbClr val="C053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5" tIns="46457" rIns="92915" bIns="464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267" b="1" u="sng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4</a:t>
            </a:r>
            <a:r>
              <a:rPr lang="en-US" altLang="vi-VN" sz="4267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TRUNG QUỐC THỜI PHONG KIẾN</a:t>
            </a:r>
          </a:p>
        </p:txBody>
      </p:sp>
      <p:pic>
        <p:nvPicPr>
          <p:cNvPr id="19462" name="Picture 11">
            <a:extLst>
              <a:ext uri="{FF2B5EF4-FFF2-40B4-BE49-F238E27FC236}">
                <a16:creationId xmlns:a16="http://schemas.microsoft.com/office/drawing/2014/main" id="{1728FBE3-AA72-453D-95B9-3C15DF3653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1" y="730251"/>
            <a:ext cx="1485900" cy="77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9EDA2AF3-542F-4B10-8330-1943AE939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524709"/>
          </a:xfrm>
          <a:prstGeom prst="rect">
            <a:avLst/>
          </a:prstGeom>
          <a:solidFill>
            <a:srgbClr val="C053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5" tIns="46457" rIns="92915" bIns="464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u="sng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r>
              <a:rPr lang="en-US" altLang="vi-VN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TRUNG QUỐC THỜI PHONG KIẾN</a:t>
            </a:r>
          </a:p>
        </p:txBody>
      </p:sp>
      <p:pic>
        <p:nvPicPr>
          <p:cNvPr id="6" name="Picture 8" descr="nha_minh_500">
            <a:extLst>
              <a:ext uri="{FF2B5EF4-FFF2-40B4-BE49-F238E27FC236}">
                <a16:creationId xmlns:a16="http://schemas.microsoft.com/office/drawing/2014/main" id="{3BB32BA4-1D15-46FC-A0E7-25810C039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990600"/>
            <a:ext cx="5283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thanh_500">
            <a:extLst>
              <a:ext uri="{FF2B5EF4-FFF2-40B4-BE49-F238E27FC236}">
                <a16:creationId xmlns:a16="http://schemas.microsoft.com/office/drawing/2014/main" id="{94AE0D85-7358-4512-AAC5-AD1FD8A30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984" y="990600"/>
            <a:ext cx="5272616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41A8226-EF9F-4C8A-84CA-CBC942088712}"/>
              </a:ext>
            </a:extLst>
          </p:cNvPr>
          <p:cNvSpPr txBox="1">
            <a:spLocks noChangeArrowheads="1"/>
          </p:cNvSpPr>
          <p:nvPr/>
        </p:nvSpPr>
        <p:spPr>
          <a:xfrm>
            <a:off x="-203200" y="3657600"/>
            <a:ext cx="11785600" cy="3581400"/>
          </a:xfrm>
          <a:prstGeom prst="rect">
            <a:avLst/>
          </a:prstGeom>
        </p:spPr>
        <p:txBody>
          <a:bodyPr lIns="92915" tIns="46457" rIns="92915" bIns="46457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algn="ctr" defTabSz="1219170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en-US" sz="24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</a:endParaRPr>
          </a:p>
          <a:p>
            <a:pPr marL="457189" indent="-457189" algn="ctr" defTabSz="1219170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en-US" sz="24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</a:endParaRPr>
          </a:p>
          <a:p>
            <a:pPr marL="457189" indent="-457189" algn="ctr" defTabSz="1219170" eaLnBrk="1" fontAlgn="auto" hangingPunct="1">
              <a:spcAft>
                <a:spcPts val="0"/>
              </a:spcAft>
              <a:buNone/>
              <a:defRPr/>
            </a:pPr>
            <a:endParaRPr lang="en-US" sz="24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</a:endParaRPr>
          </a:p>
          <a:p>
            <a:pPr marL="457189" indent="-457189" algn="ctr" defTabSz="1219170" eaLnBrk="1" fontAlgn="auto" hangingPunct="1">
              <a:spcAft>
                <a:spcPts val="0"/>
              </a:spcAft>
              <a:buNone/>
              <a:defRPr/>
            </a:pPr>
            <a:endParaRPr lang="en-US" sz="24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</a:endParaRPr>
          </a:p>
          <a:p>
            <a:pPr marL="457189" indent="-457189" algn="ctr" defTabSz="121917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                     </a:t>
            </a:r>
          </a:p>
          <a:p>
            <a:pPr marL="457189" indent="-457189" algn="ctr" defTabSz="121917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              </a:t>
            </a:r>
          </a:p>
          <a:p>
            <a:pPr marL="457189" indent="-457189" algn="ctr" defTabSz="121917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/>
              </a:rPr>
              <a:t>Thời</a:t>
            </a:r>
            <a:r>
              <a:rPr lang="en-US" sz="2400" b="1" dirty="0">
                <a:solidFill>
                  <a:srgbClr val="FF0066"/>
                </a:solidFill>
                <a:latin typeface="Arial"/>
              </a:rPr>
              <a:t> Minh                                   </a:t>
            </a:r>
            <a:r>
              <a:rPr lang="en-US" sz="2400" b="1" dirty="0" err="1">
                <a:solidFill>
                  <a:srgbClr val="FF0066"/>
                </a:solidFill>
                <a:latin typeface="Arial"/>
              </a:rPr>
              <a:t>Thời</a:t>
            </a:r>
            <a:r>
              <a:rPr lang="en-US" sz="2400" b="1" dirty="0">
                <a:solidFill>
                  <a:srgbClr val="FF0066"/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/>
              </a:rPr>
              <a:t>Thanh</a:t>
            </a:r>
            <a:endParaRPr lang="en-US" sz="2400" b="1" dirty="0">
              <a:solidFill>
                <a:srgbClr val="FF0066"/>
              </a:solidFill>
              <a:latin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>
            <a:extLst>
              <a:ext uri="{FF2B5EF4-FFF2-40B4-BE49-F238E27FC236}">
                <a16:creationId xmlns:a16="http://schemas.microsoft.com/office/drawing/2014/main" id="{E8CDACD2-496F-4D86-8666-40F65D666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34"/>
            <a:ext cx="12192000" cy="682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Line 2">
            <a:extLst>
              <a:ext uri="{FF2B5EF4-FFF2-40B4-BE49-F238E27FC236}">
                <a16:creationId xmlns:a16="http://schemas.microsoft.com/office/drawing/2014/main" id="{D8D9D8A0-0FB9-4F4D-872A-BD3784B678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200" y="1828800"/>
            <a:ext cx="1168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915" tIns="46457" rIns="92915" bIns="46457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Text Box 3">
            <a:extLst>
              <a:ext uri="{FF2B5EF4-FFF2-40B4-BE49-F238E27FC236}">
                <a16:creationId xmlns:a16="http://schemas.microsoft.com/office/drawing/2014/main" id="{D9E838D8-AA11-4B00-BFBE-22D877EAE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1600"/>
            <a:ext cx="2235200" cy="46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5" tIns="46457" rIns="92915" bIns="464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0000"/>
                </a:solidFill>
                <a:cs typeface="Arial" panose="020B0604020202020204" pitchFamily="34" charset="0"/>
              </a:rPr>
              <a:t>221TCN</a:t>
            </a:r>
          </a:p>
        </p:txBody>
      </p:sp>
      <p:sp>
        <p:nvSpPr>
          <p:cNvPr id="21509" name="Text Box 4">
            <a:extLst>
              <a:ext uri="{FF2B5EF4-FFF2-40B4-BE49-F238E27FC236}">
                <a16:creationId xmlns:a16="http://schemas.microsoft.com/office/drawing/2014/main" id="{603ABB82-5150-4F9D-817C-F22D0E0C9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0" y="1371600"/>
            <a:ext cx="1219200" cy="46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5" tIns="46457" rIns="92915" bIns="464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0000"/>
                </a:solidFill>
                <a:cs typeface="Arial" panose="020B0604020202020204" pitchFamily="34" charset="0"/>
              </a:rPr>
              <a:t>220</a:t>
            </a:r>
          </a:p>
        </p:txBody>
      </p:sp>
      <p:sp>
        <p:nvSpPr>
          <p:cNvPr id="21510" name="Text Box 5">
            <a:extLst>
              <a:ext uri="{FF2B5EF4-FFF2-40B4-BE49-F238E27FC236}">
                <a16:creationId xmlns:a16="http://schemas.microsoft.com/office/drawing/2014/main" id="{761FBC8A-9AA6-47DC-AF59-8BD75DCB0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4400" y="1371600"/>
            <a:ext cx="1117600" cy="46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5" tIns="46457" rIns="92915" bIns="464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0000"/>
                </a:solidFill>
                <a:cs typeface="Arial" panose="020B0604020202020204" pitchFamily="34" charset="0"/>
              </a:rPr>
              <a:t> 907</a:t>
            </a:r>
          </a:p>
        </p:txBody>
      </p:sp>
      <p:sp>
        <p:nvSpPr>
          <p:cNvPr id="21511" name="Text Box 6">
            <a:extLst>
              <a:ext uri="{FF2B5EF4-FFF2-40B4-BE49-F238E27FC236}">
                <a16:creationId xmlns:a16="http://schemas.microsoft.com/office/drawing/2014/main" id="{10D96B2C-9CBB-4B6E-B07B-BB89E44B1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0" y="1371600"/>
            <a:ext cx="1422400" cy="46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5" tIns="46457" rIns="92915" bIns="464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0000"/>
                </a:solidFill>
                <a:cs typeface="Arial" panose="020B0604020202020204" pitchFamily="34" charset="0"/>
              </a:rPr>
              <a:t>1368</a:t>
            </a:r>
          </a:p>
        </p:txBody>
      </p:sp>
      <p:sp>
        <p:nvSpPr>
          <p:cNvPr id="21512" name="Text Box 7">
            <a:extLst>
              <a:ext uri="{FF2B5EF4-FFF2-40B4-BE49-F238E27FC236}">
                <a16:creationId xmlns:a16="http://schemas.microsoft.com/office/drawing/2014/main" id="{0B1F5319-8FF0-441E-BE23-14D3F57D3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9600" y="1371600"/>
            <a:ext cx="1422400" cy="46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5" tIns="46457" rIns="92915" bIns="464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0000"/>
                </a:solidFill>
                <a:cs typeface="Arial" panose="020B0604020202020204" pitchFamily="34" charset="0"/>
              </a:rPr>
              <a:t>1911</a:t>
            </a:r>
          </a:p>
        </p:txBody>
      </p:sp>
      <p:sp>
        <p:nvSpPr>
          <p:cNvPr id="21513" name="Text Box 8">
            <a:extLst>
              <a:ext uri="{FF2B5EF4-FFF2-40B4-BE49-F238E27FC236}">
                <a16:creationId xmlns:a16="http://schemas.microsoft.com/office/drawing/2014/main" id="{1C215FEF-3316-4F36-9924-ADF622741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5200" y="1386417"/>
            <a:ext cx="1016000" cy="46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5" tIns="46457" rIns="92915" bIns="464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0000"/>
                </a:solidFill>
                <a:cs typeface="Arial" panose="020B0604020202020204" pitchFamily="34" charset="0"/>
              </a:rPr>
              <a:t>618 </a:t>
            </a:r>
          </a:p>
        </p:txBody>
      </p:sp>
      <p:sp>
        <p:nvSpPr>
          <p:cNvPr id="21514" name="AutoShape 9">
            <a:extLst>
              <a:ext uri="{FF2B5EF4-FFF2-40B4-BE49-F238E27FC236}">
                <a16:creationId xmlns:a16="http://schemas.microsoft.com/office/drawing/2014/main" id="{A7A39E99-06B4-4ABD-8EA5-85C40631BA75}"/>
              </a:ext>
            </a:extLst>
          </p:cNvPr>
          <p:cNvSpPr>
            <a:spLocks/>
          </p:cNvSpPr>
          <p:nvPr/>
        </p:nvSpPr>
        <p:spPr bwMode="auto">
          <a:xfrm rot="16200000">
            <a:off x="1765300" y="647700"/>
            <a:ext cx="228600" cy="2743200"/>
          </a:xfrm>
          <a:prstGeom prst="leftBrace">
            <a:avLst>
              <a:gd name="adj1" fmla="val 75000"/>
              <a:gd name="adj2" fmla="val 48366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2400">
              <a:solidFill>
                <a:srgbClr val="000000"/>
              </a:solidFill>
            </a:endParaRPr>
          </a:p>
        </p:txBody>
      </p:sp>
      <p:sp>
        <p:nvSpPr>
          <p:cNvPr id="21515" name="AutoShape 10">
            <a:extLst>
              <a:ext uri="{FF2B5EF4-FFF2-40B4-BE49-F238E27FC236}">
                <a16:creationId xmlns:a16="http://schemas.microsoft.com/office/drawing/2014/main" id="{5491ABA2-0F44-4F9F-9B8A-639AEA90BBB0}"/>
              </a:ext>
            </a:extLst>
          </p:cNvPr>
          <p:cNvSpPr>
            <a:spLocks/>
          </p:cNvSpPr>
          <p:nvPr/>
        </p:nvSpPr>
        <p:spPr bwMode="auto">
          <a:xfrm rot="16200000">
            <a:off x="9842500" y="698500"/>
            <a:ext cx="228600" cy="2641600"/>
          </a:xfrm>
          <a:prstGeom prst="leftBrace">
            <a:avLst>
              <a:gd name="adj1" fmla="val 72222"/>
              <a:gd name="adj2" fmla="val 48366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2400">
              <a:solidFill>
                <a:srgbClr val="000000"/>
              </a:solidFill>
            </a:endParaRPr>
          </a:p>
        </p:txBody>
      </p:sp>
      <p:sp>
        <p:nvSpPr>
          <p:cNvPr id="21516" name="Text Box 11">
            <a:extLst>
              <a:ext uri="{FF2B5EF4-FFF2-40B4-BE49-F238E27FC236}">
                <a16:creationId xmlns:a16="http://schemas.microsoft.com/office/drawing/2014/main" id="{B33BCA91-D121-45EB-B6B0-AFB787525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133600"/>
            <a:ext cx="1828800" cy="46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5" tIns="46457" rIns="92915" bIns="464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0000"/>
                </a:solidFill>
                <a:cs typeface="Arial" panose="020B0604020202020204" pitchFamily="34" charset="0"/>
              </a:rPr>
              <a:t>TẦN - HÁN</a:t>
            </a:r>
          </a:p>
        </p:txBody>
      </p:sp>
      <p:sp>
        <p:nvSpPr>
          <p:cNvPr id="21517" name="Text Box 12">
            <a:extLst>
              <a:ext uri="{FF2B5EF4-FFF2-40B4-BE49-F238E27FC236}">
                <a16:creationId xmlns:a16="http://schemas.microsoft.com/office/drawing/2014/main" id="{50E4FC78-0FAA-4BB3-8849-D6161EFD3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133600"/>
            <a:ext cx="1930400" cy="46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5" tIns="46457" rIns="92915" bIns="464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0000"/>
                </a:solidFill>
                <a:cs typeface="Arial" panose="020B0604020202020204" pitchFamily="34" charset="0"/>
              </a:rPr>
              <a:t>ĐƯỜNG</a:t>
            </a:r>
          </a:p>
        </p:txBody>
      </p:sp>
      <p:sp>
        <p:nvSpPr>
          <p:cNvPr id="21518" name="Text Box 13">
            <a:extLst>
              <a:ext uri="{FF2B5EF4-FFF2-40B4-BE49-F238E27FC236}">
                <a16:creationId xmlns:a16="http://schemas.microsoft.com/office/drawing/2014/main" id="{4BB6FFB3-ECFD-4CDB-9A52-CED56B3AD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0800" y="2133600"/>
            <a:ext cx="2946400" cy="46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5" tIns="46457" rIns="92915" bIns="464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0000"/>
                </a:solidFill>
                <a:cs typeface="Arial" panose="020B0604020202020204" pitchFamily="34" charset="0"/>
              </a:rPr>
              <a:t>MINH - THANH</a:t>
            </a:r>
          </a:p>
        </p:txBody>
      </p:sp>
      <p:sp>
        <p:nvSpPr>
          <p:cNvPr id="21519" name="Text Box 14">
            <a:extLst>
              <a:ext uri="{FF2B5EF4-FFF2-40B4-BE49-F238E27FC236}">
                <a16:creationId xmlns:a16="http://schemas.microsoft.com/office/drawing/2014/main" id="{CC8A0460-2C6E-4701-864C-5E5A307DA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947833"/>
            <a:ext cx="9042400" cy="5247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915" tIns="46457" rIns="92915" bIns="464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000000"/>
                </a:solidFill>
                <a:cs typeface="Arial" panose="020B0604020202020204" pitchFamily="34" charset="0"/>
              </a:rPr>
              <a:t>CHẾ ĐỘ PHONG KIẾN TRUNG QUỐC</a:t>
            </a:r>
          </a:p>
        </p:txBody>
      </p:sp>
      <p:sp>
        <p:nvSpPr>
          <p:cNvPr id="21520" name="Text Box 15">
            <a:extLst>
              <a:ext uri="{FF2B5EF4-FFF2-40B4-BE49-F238E27FC236}">
                <a16:creationId xmlns:a16="http://schemas.microsoft.com/office/drawing/2014/main" id="{3DF472A4-22BE-4E0C-9199-8F2F8FE76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3276600"/>
            <a:ext cx="2641600" cy="58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5" tIns="46457" rIns="92915" bIns="464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200">
                <a:solidFill>
                  <a:srgbClr val="000000"/>
                </a:solidFill>
                <a:cs typeface="Arial" panose="020B0604020202020204" pitchFamily="34" charset="0"/>
              </a:rPr>
              <a:t>Hình thành</a:t>
            </a:r>
          </a:p>
        </p:txBody>
      </p:sp>
      <p:sp>
        <p:nvSpPr>
          <p:cNvPr id="21521" name="Text Box 16">
            <a:extLst>
              <a:ext uri="{FF2B5EF4-FFF2-40B4-BE49-F238E27FC236}">
                <a16:creationId xmlns:a16="http://schemas.microsoft.com/office/drawing/2014/main" id="{11BB3B89-FC5D-4A37-8BAB-147B8F2A2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400" y="3276600"/>
            <a:ext cx="2641600" cy="107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5" tIns="46457" rIns="92915" bIns="464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0000"/>
                </a:solidFill>
                <a:cs typeface="Arial" panose="020B0604020202020204" pitchFamily="34" charset="0"/>
              </a:rPr>
              <a:t>Phát triển nhất</a:t>
            </a:r>
          </a:p>
        </p:txBody>
      </p:sp>
      <p:sp>
        <p:nvSpPr>
          <p:cNvPr id="21522" name="Text Box 17">
            <a:extLst>
              <a:ext uri="{FF2B5EF4-FFF2-40B4-BE49-F238E27FC236}">
                <a16:creationId xmlns:a16="http://schemas.microsoft.com/office/drawing/2014/main" id="{2890F46C-C8CA-4967-A797-405383535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3276600"/>
            <a:ext cx="2641600" cy="107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5" tIns="46457" rIns="92915" bIns="464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200">
                <a:solidFill>
                  <a:srgbClr val="000000"/>
                </a:solidFill>
                <a:cs typeface="Arial" panose="020B0604020202020204" pitchFamily="34" charset="0"/>
              </a:rPr>
              <a:t>Suy yếu, sụp đổ</a:t>
            </a:r>
          </a:p>
        </p:txBody>
      </p:sp>
      <p:sp>
        <p:nvSpPr>
          <p:cNvPr id="21523" name="Line 18">
            <a:extLst>
              <a:ext uri="{FF2B5EF4-FFF2-40B4-BE49-F238E27FC236}">
                <a16:creationId xmlns:a16="http://schemas.microsoft.com/office/drawing/2014/main" id="{40EB5638-024E-432D-B518-3681ED287E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400" y="2971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915" tIns="46457" rIns="92915" bIns="46457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24" name="Line 19">
            <a:extLst>
              <a:ext uri="{FF2B5EF4-FFF2-40B4-BE49-F238E27FC236}">
                <a16:creationId xmlns:a16="http://schemas.microsoft.com/office/drawing/2014/main" id="{E0EAB968-BDE6-4E24-90EE-98A7638416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9600" y="2819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915" tIns="46457" rIns="92915" bIns="46457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25" name="Line 20">
            <a:extLst>
              <a:ext uri="{FF2B5EF4-FFF2-40B4-BE49-F238E27FC236}">
                <a16:creationId xmlns:a16="http://schemas.microsoft.com/office/drawing/2014/main" id="{C55D1277-D39C-443B-849F-B64965A124E9}"/>
              </a:ext>
            </a:extLst>
          </p:cNvPr>
          <p:cNvSpPr>
            <a:spLocks noChangeShapeType="1"/>
          </p:cNvSpPr>
          <p:nvPr/>
        </p:nvSpPr>
        <p:spPr bwMode="auto">
          <a:xfrm>
            <a:off x="9652000" y="2971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915" tIns="46457" rIns="92915" bIns="46457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26" name="Line 21">
            <a:extLst>
              <a:ext uri="{FF2B5EF4-FFF2-40B4-BE49-F238E27FC236}">
                <a16:creationId xmlns:a16="http://schemas.microsoft.com/office/drawing/2014/main" id="{969CB749-D28B-4FAF-BE9D-142868A1C1A2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6000" y="1752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915" tIns="46457" rIns="92915" bIns="46457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27" name="Line 22">
            <a:extLst>
              <a:ext uri="{FF2B5EF4-FFF2-40B4-BE49-F238E27FC236}">
                <a16:creationId xmlns:a16="http://schemas.microsoft.com/office/drawing/2014/main" id="{B56793DB-FB10-44D7-9486-1E9C323AB3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1752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915" tIns="46457" rIns="92915" bIns="46457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28" name="Line 23">
            <a:extLst>
              <a:ext uri="{FF2B5EF4-FFF2-40B4-BE49-F238E27FC236}">
                <a16:creationId xmlns:a16="http://schemas.microsoft.com/office/drawing/2014/main" id="{7B689CCA-EF51-48AE-822D-6CF8395815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752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915" tIns="46457" rIns="92915" bIns="46457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29" name="Line 24">
            <a:extLst>
              <a:ext uri="{FF2B5EF4-FFF2-40B4-BE49-F238E27FC236}">
                <a16:creationId xmlns:a16="http://schemas.microsoft.com/office/drawing/2014/main" id="{F293A155-326C-4C81-9851-104F011E3B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1200" y="1752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915" tIns="46457" rIns="92915" bIns="46457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30" name="Line 25">
            <a:extLst>
              <a:ext uri="{FF2B5EF4-FFF2-40B4-BE49-F238E27FC236}">
                <a16:creationId xmlns:a16="http://schemas.microsoft.com/office/drawing/2014/main" id="{8B633B7D-047D-4E39-8754-C347134B571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000" y="1752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915" tIns="46457" rIns="92915" bIns="46457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31" name="Line 26">
            <a:extLst>
              <a:ext uri="{FF2B5EF4-FFF2-40B4-BE49-F238E27FC236}">
                <a16:creationId xmlns:a16="http://schemas.microsoft.com/office/drawing/2014/main" id="{06D493E0-2D40-4B72-96E2-4D7CF03087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77600" y="1752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915" tIns="46457" rIns="92915" bIns="46457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vi-VN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32" name="AutoShape 27">
            <a:extLst>
              <a:ext uri="{FF2B5EF4-FFF2-40B4-BE49-F238E27FC236}">
                <a16:creationId xmlns:a16="http://schemas.microsoft.com/office/drawing/2014/main" id="{5F00340E-B2A2-477B-B946-DCD16C7F0731}"/>
              </a:ext>
            </a:extLst>
          </p:cNvPr>
          <p:cNvSpPr>
            <a:spLocks/>
          </p:cNvSpPr>
          <p:nvPr/>
        </p:nvSpPr>
        <p:spPr bwMode="auto">
          <a:xfrm rot="16200000">
            <a:off x="5715000" y="1371600"/>
            <a:ext cx="152400" cy="1219200"/>
          </a:xfrm>
          <a:prstGeom prst="leftBrace">
            <a:avLst>
              <a:gd name="adj1" fmla="val 50000"/>
              <a:gd name="adj2" fmla="val 48366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>
            <a:extLst>
              <a:ext uri="{FF2B5EF4-FFF2-40B4-BE49-F238E27FC236}">
                <a16:creationId xmlns:a16="http://schemas.microsoft.com/office/drawing/2014/main" id="{F3E77BC4-D170-4D05-B429-D61931499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34"/>
            <a:ext cx="12192000" cy="682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Rectangle 3">
            <a:extLst>
              <a:ext uri="{FF2B5EF4-FFF2-40B4-BE49-F238E27FC236}">
                <a16:creationId xmlns:a16="http://schemas.microsoft.com/office/drawing/2014/main" id="{64363B4F-898E-4A14-B420-02F20C3F9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750476"/>
          </a:xfrm>
          <a:prstGeom prst="rect">
            <a:avLst/>
          </a:prstGeom>
          <a:solidFill>
            <a:srgbClr val="C053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5" tIns="46457" rIns="92915" bIns="464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267" b="1" u="sng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4</a:t>
            </a:r>
            <a:r>
              <a:rPr lang="en-US" altLang="vi-VN" sz="4267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TRUNG QUỐC THỜI PHONG KIẾN</a:t>
            </a:r>
          </a:p>
        </p:txBody>
      </p:sp>
      <p:sp>
        <p:nvSpPr>
          <p:cNvPr id="3" name="Text Box 16">
            <a:extLst>
              <a:ext uri="{FF2B5EF4-FFF2-40B4-BE49-F238E27FC236}">
                <a16:creationId xmlns:a16="http://schemas.microsoft.com/office/drawing/2014/main" id="{DEA8BD05-A170-409A-9A25-D0CAA267D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84" y="958851"/>
            <a:ext cx="12090400" cy="75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5" tIns="46457" rIns="92915" bIns="464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267" b="1" i="1">
                <a:solidFill>
                  <a:srgbClr val="008000"/>
                </a:solidFill>
                <a:cs typeface="Arial" panose="020B0604020202020204" pitchFamily="34" charset="0"/>
              </a:rPr>
              <a:t>6. Văn hóa Trung Quốc thời phong kiến</a:t>
            </a:r>
          </a:p>
        </p:txBody>
      </p:sp>
      <p:pic>
        <p:nvPicPr>
          <p:cNvPr id="22533" name="Picture 11">
            <a:extLst>
              <a:ext uri="{FF2B5EF4-FFF2-40B4-BE49-F238E27FC236}">
                <a16:creationId xmlns:a16="http://schemas.microsoft.com/office/drawing/2014/main" id="{DC8F22F0-2270-4C33-B27B-09B3F2450A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01" y="806451"/>
            <a:ext cx="1485900" cy="77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8ACFAF5-2C96-4001-AD0B-E99AFA7A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609600"/>
            <a:ext cx="1930400" cy="6858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3333CC"/>
                </a:solidFill>
              </a:rPr>
              <a:t>Lĩnh vực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6E975F6-0319-4B89-B62D-5A9D49A21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609600"/>
            <a:ext cx="9448800" cy="6858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3333CC"/>
                </a:solidFill>
              </a:rPr>
              <a:t>Thành tựu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7D081606-964E-4AFF-B32F-A32F8AE9B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1295400"/>
            <a:ext cx="19304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3333CC"/>
                </a:solidFill>
              </a:rPr>
              <a:t> Tư tưởng,</a:t>
            </a:r>
          </a:p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3333CC"/>
                </a:solidFill>
              </a:rPr>
              <a:t>tôn giáo</a:t>
            </a:r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814AC28D-8E53-475F-A792-ED1B88381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1295400"/>
            <a:ext cx="94488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0288AEEA-0EBB-4BF1-A791-7EA09C993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2362200"/>
            <a:ext cx="19304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3333CC"/>
                </a:solidFill>
              </a:rPr>
              <a:t> Văn học</a:t>
            </a:r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7AC9634D-62B8-4AE7-ADD5-70B0BD3A4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2362200"/>
            <a:ext cx="94488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3560" name="Rectangle 8">
            <a:extLst>
              <a:ext uri="{FF2B5EF4-FFF2-40B4-BE49-F238E27FC236}">
                <a16:creationId xmlns:a16="http://schemas.microsoft.com/office/drawing/2014/main" id="{CB9AE010-E688-4B9A-B898-FFC985EE2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3429000"/>
            <a:ext cx="19304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3333CC"/>
                </a:solidFill>
              </a:rPr>
              <a:t> Sử học</a:t>
            </a:r>
          </a:p>
        </p:txBody>
      </p:sp>
      <p:sp>
        <p:nvSpPr>
          <p:cNvPr id="23561" name="Rectangle 9">
            <a:extLst>
              <a:ext uri="{FF2B5EF4-FFF2-40B4-BE49-F238E27FC236}">
                <a16:creationId xmlns:a16="http://schemas.microsoft.com/office/drawing/2014/main" id="{F02215D6-5E1A-4BC5-A7D7-6651BA9F6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3429000"/>
            <a:ext cx="94488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3562" name="Rectangle 10">
            <a:extLst>
              <a:ext uri="{FF2B5EF4-FFF2-40B4-BE49-F238E27FC236}">
                <a16:creationId xmlns:a16="http://schemas.microsoft.com/office/drawing/2014/main" id="{078EA188-7037-4E83-9037-87041268C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4495800"/>
            <a:ext cx="19304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3333CC"/>
                </a:solidFill>
              </a:rPr>
              <a:t> Kĩ thuật</a:t>
            </a:r>
          </a:p>
        </p:txBody>
      </p:sp>
      <p:sp>
        <p:nvSpPr>
          <p:cNvPr id="23563" name="Rectangle 11">
            <a:extLst>
              <a:ext uri="{FF2B5EF4-FFF2-40B4-BE49-F238E27FC236}">
                <a16:creationId xmlns:a16="http://schemas.microsoft.com/office/drawing/2014/main" id="{88D0D61B-202A-4B2E-BB12-3BF7008E2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4495800"/>
            <a:ext cx="94488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3564" name="Rectangle 12">
            <a:extLst>
              <a:ext uri="{FF2B5EF4-FFF2-40B4-BE49-F238E27FC236}">
                <a16:creationId xmlns:a16="http://schemas.microsoft.com/office/drawing/2014/main" id="{4A956BB3-C1B9-4058-B295-D4DBA334E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5562600"/>
            <a:ext cx="19304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3333CC"/>
                </a:solidFill>
              </a:rPr>
              <a:t> Kiến trúc</a:t>
            </a:r>
          </a:p>
        </p:txBody>
      </p:sp>
      <p:sp>
        <p:nvSpPr>
          <p:cNvPr id="23565" name="Rectangle 13">
            <a:extLst>
              <a:ext uri="{FF2B5EF4-FFF2-40B4-BE49-F238E27FC236}">
                <a16:creationId xmlns:a16="http://schemas.microsoft.com/office/drawing/2014/main" id="{AACE7419-3959-4835-B526-54AEC87A2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5562600"/>
            <a:ext cx="94488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3566" name="Rectangle 15">
            <a:extLst>
              <a:ext uri="{FF2B5EF4-FFF2-40B4-BE49-F238E27FC236}">
                <a16:creationId xmlns:a16="http://schemas.microsoft.com/office/drawing/2014/main" id="{3FE1DC9C-A48C-45AB-A8C3-A5E291F0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1295400"/>
            <a:ext cx="9448800" cy="1066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 w="38100" cmpd="dbl">
            <a:solidFill>
              <a:srgbClr val="0099CC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2000" b="1">
              <a:solidFill>
                <a:srgbClr val="CC3300"/>
              </a:solidFill>
            </a:endParaRPr>
          </a:p>
        </p:txBody>
      </p:sp>
      <p:sp>
        <p:nvSpPr>
          <p:cNvPr id="23567" name="Text Box 16">
            <a:extLst>
              <a:ext uri="{FF2B5EF4-FFF2-40B4-BE49-F238E27FC236}">
                <a16:creationId xmlns:a16="http://schemas.microsoft.com/office/drawing/2014/main" id="{0395712A-AA90-4F86-BEC1-C6B985908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52918"/>
            <a:ext cx="11887200" cy="66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5" tIns="46457" rIns="92915" bIns="464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733" b="1">
                <a:solidFill>
                  <a:srgbClr val="008000"/>
                </a:solidFill>
                <a:cs typeface="Arial" panose="020B0604020202020204" pitchFamily="34" charset="0"/>
              </a:rPr>
              <a:t>6. Văn hóa Trung Quốc thời phong kiến</a:t>
            </a:r>
          </a:p>
        </p:txBody>
      </p:sp>
      <p:sp>
        <p:nvSpPr>
          <p:cNvPr id="7185" name="Text Box 17">
            <a:extLst>
              <a:ext uri="{FF2B5EF4-FFF2-40B4-BE49-F238E27FC236}">
                <a16:creationId xmlns:a16="http://schemas.microsoft.com/office/drawing/2014/main" id="{DC8B4050-F3B8-4922-8AB9-4328EF031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382184"/>
            <a:ext cx="9550400" cy="54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5" tIns="46457" rIns="92915" bIns="464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933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Nho giáo trở thành hệ tư tưởng của chế độ phong kiến.</a:t>
            </a:r>
          </a:p>
        </p:txBody>
      </p:sp>
      <p:sp>
        <p:nvSpPr>
          <p:cNvPr id="7186" name="Text Box 18">
            <a:extLst>
              <a:ext uri="{FF2B5EF4-FFF2-40B4-BE49-F238E27FC236}">
                <a16:creationId xmlns:a16="http://schemas.microsoft.com/office/drawing/2014/main" id="{72655BD7-1DED-4B2F-B0F7-451F3FD2C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8034" y="1839384"/>
            <a:ext cx="9520767" cy="54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5" tIns="46457" rIns="92915" bIns="464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933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Phật giáo phát triển thịnh hành dưới thời Đường</a:t>
            </a:r>
          </a:p>
        </p:txBody>
      </p:sp>
      <p:pic>
        <p:nvPicPr>
          <p:cNvPr id="23570" name="Picture 11">
            <a:extLst>
              <a:ext uri="{FF2B5EF4-FFF2-40B4-BE49-F238E27FC236}">
                <a16:creationId xmlns:a16="http://schemas.microsoft.com/office/drawing/2014/main" id="{462FD392-FF97-4DF6-8E98-CF2E6FCC4A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234" y="-40217"/>
            <a:ext cx="1485900" cy="77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5" grpId="0"/>
      <p:bldP spid="71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Diagram 3">
            <a:extLst>
              <a:ext uri="{FF2B5EF4-FFF2-40B4-BE49-F238E27FC236}">
                <a16:creationId xmlns:a16="http://schemas.microsoft.com/office/drawing/2014/main" id="{6EBB58A6-54E6-4732-A1F0-AEC2D5E151F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667" y="110067"/>
            <a:ext cx="6112933" cy="385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Diagram 2">
            <a:extLst>
              <a:ext uri="{FF2B5EF4-FFF2-40B4-BE49-F238E27FC236}">
                <a16:creationId xmlns:a16="http://schemas.microsoft.com/office/drawing/2014/main" id="{0EE33B3C-21D3-49C7-95FA-5AD66F079EA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885" y="3352800"/>
            <a:ext cx="7495116" cy="404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conf">
            <a:extLst>
              <a:ext uri="{FF2B5EF4-FFF2-40B4-BE49-F238E27FC236}">
                <a16:creationId xmlns:a16="http://schemas.microsoft.com/office/drawing/2014/main" id="{69443A6F-EF41-4784-84F4-6D2936EF5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28600"/>
            <a:ext cx="4368800" cy="605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3">
            <a:extLst>
              <a:ext uri="{FF2B5EF4-FFF2-40B4-BE49-F238E27FC236}">
                <a16:creationId xmlns:a16="http://schemas.microsoft.com/office/drawing/2014/main" id="{CEE64473-B608-475A-861E-D88A9805C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6324600"/>
            <a:ext cx="3048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915" tIns="46457" rIns="92915" bIns="4645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00CC"/>
                </a:solidFill>
                <a:latin typeface=".VnArial" panose="020B7200000000000000" pitchFamily="34" charset="0"/>
              </a:rPr>
              <a:t>Khổng tử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1197</Words>
  <Application>Microsoft Office PowerPoint</Application>
  <PresentationFormat>Widescreen</PresentationFormat>
  <Paragraphs>230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.VnArial</vt:lpstr>
      <vt:lpstr>Arial</vt:lpstr>
      <vt:lpstr>Calibri</vt:lpstr>
      <vt:lpstr>Garamond</vt:lpstr>
      <vt:lpstr>Times New Roman</vt:lpstr>
      <vt:lpstr>Wingdings</vt:lpstr>
      <vt:lpstr>Wingdings 3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Phật giáo dưới thời Bắc Tống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6. Văn hóa Trung Quốc thời phong kiến</vt:lpstr>
      <vt:lpstr>DẶN DÒ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hkdung.bdq3@hcm.edu.vn</dc:creator>
  <cp:lastModifiedBy>hkdung.bdq3@hcm.edu.vn</cp:lastModifiedBy>
  <cp:revision>2</cp:revision>
  <dcterms:created xsi:type="dcterms:W3CDTF">2021-09-17T10:49:34Z</dcterms:created>
  <dcterms:modified xsi:type="dcterms:W3CDTF">2021-09-17T11:10:12Z</dcterms:modified>
</cp:coreProperties>
</file>